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3" r:id="rId1"/>
  </p:sldMasterIdLst>
  <p:notesMasterIdLst>
    <p:notesMasterId r:id="rId53"/>
  </p:notesMasterIdLst>
  <p:sldIdLst>
    <p:sldId id="587" r:id="rId2"/>
    <p:sldId id="256" r:id="rId3"/>
    <p:sldId id="383" r:id="rId4"/>
    <p:sldId id="384" r:id="rId5"/>
    <p:sldId id="385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395" r:id="rId16"/>
    <p:sldId id="396" r:id="rId17"/>
    <p:sldId id="397" r:id="rId18"/>
    <p:sldId id="398" r:id="rId19"/>
    <p:sldId id="399" r:id="rId20"/>
    <p:sldId id="400" r:id="rId21"/>
    <p:sldId id="304" r:id="rId22"/>
    <p:sldId id="305" r:id="rId23"/>
    <p:sldId id="306" r:id="rId24"/>
    <p:sldId id="310" r:id="rId25"/>
    <p:sldId id="401" r:id="rId26"/>
    <p:sldId id="402" r:id="rId27"/>
    <p:sldId id="404" r:id="rId28"/>
    <p:sldId id="406" r:id="rId29"/>
    <p:sldId id="407" r:id="rId30"/>
    <p:sldId id="408" r:id="rId31"/>
    <p:sldId id="409" r:id="rId32"/>
    <p:sldId id="410" r:id="rId33"/>
    <p:sldId id="411" r:id="rId34"/>
    <p:sldId id="412" r:id="rId35"/>
    <p:sldId id="413" r:id="rId36"/>
    <p:sldId id="414" r:id="rId37"/>
    <p:sldId id="554" r:id="rId38"/>
    <p:sldId id="555" r:id="rId39"/>
    <p:sldId id="556" r:id="rId40"/>
    <p:sldId id="581" r:id="rId41"/>
    <p:sldId id="586" r:id="rId42"/>
    <p:sldId id="416" r:id="rId43"/>
    <p:sldId id="578" r:id="rId44"/>
    <p:sldId id="579" r:id="rId45"/>
    <p:sldId id="580" r:id="rId46"/>
    <p:sldId id="569" r:id="rId47"/>
    <p:sldId id="570" r:id="rId48"/>
    <p:sldId id="571" r:id="rId49"/>
    <p:sldId id="572" r:id="rId50"/>
    <p:sldId id="573" r:id="rId51"/>
    <p:sldId id="415" r:id="rId52"/>
  </p:sldIdLst>
  <p:sldSz cx="9144000" cy="5143500" type="screen16x9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1"/>
  </p:normalViewPr>
  <p:slideViewPr>
    <p:cSldViewPr snapToGrid="0" snapToObjects="1">
      <p:cViewPr varScale="1">
        <p:scale>
          <a:sx n="105" d="100"/>
          <a:sy n="105" d="100"/>
        </p:scale>
        <p:origin x="80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199AE6-F762-9A4E-8725-5B117FFA68BF}" type="datetimeFigureOut">
              <a:rPr lang="it-IT" smtClean="0"/>
              <a:t>19/05/2024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861855-31B4-6144-9CEE-28830B5A010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3842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C3D1ABD-5291-072B-1F91-DB0F53CABA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67253A1-8CA8-B878-F821-E165C76087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E4A4FBB-40F7-B573-43CF-C48E93FBB5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5B5ED-FEAB-DA4F-AA04-599FAA2D7AB8}" type="datetimeFigureOut">
              <a:rPr lang="it-IT" smtClean="0"/>
              <a:t>19/05/2024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61A846F-EEEF-619B-2E26-0C83869E5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9E4166C-8B85-79AF-A2A7-9EA4733D5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44C2A-DA4D-5B49-BC74-9CFE4A0C231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6834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ED6225F-FEEC-EFD5-AF06-8CC73130A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58949932-2325-8527-3F2F-87C65C0D49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DA9D60A-4522-F6E9-27C9-EBB41803D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5B5ED-FEAB-DA4F-AA04-599FAA2D7AB8}" type="datetimeFigureOut">
              <a:rPr lang="it-IT" smtClean="0"/>
              <a:t>19/05/2024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825555F-34A7-3E12-2F24-55B31A84C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1F896EC-53C0-29CB-AA19-1CD02679E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44C2A-DA4D-5B49-BC74-9CFE4A0C231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0153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CE088456-6107-A503-E2CD-C01AF2977B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1D18290-4122-CEBB-C525-85814C9066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7456C5B-D404-26D5-A3B5-FE500F080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5B5ED-FEAB-DA4F-AA04-599FAA2D7AB8}" type="datetimeFigureOut">
              <a:rPr lang="it-IT" smtClean="0"/>
              <a:t>19/05/2024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61D7B46-C58E-3D6A-6F6C-45CEE48A0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6523C3B-32A2-2813-142D-9E08047B9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44C2A-DA4D-5B49-BC74-9CFE4A0C231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08559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piè di pagina 4"/>
          <p:cNvSpPr>
            <a:spLocks noGrp="1"/>
          </p:cNvSpPr>
          <p:nvPr>
            <p:ph type="ftr" sz="quarter" idx="10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egnaposto numero diapositiva 5"/>
          <p:cNvSpPr>
            <a:spLocks noGrp="1"/>
          </p:cNvSpPr>
          <p:nvPr>
            <p:ph type="sldNum" sz="quarter" idx="11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05BE1D1-C948-4161-A19A-0E3FEC598AB3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771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2D04313-B062-ABB6-73BF-79D765BE7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BD67CDD-6A15-D440-2C07-54FB8A6488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37601C7-CF5A-9DE0-E12A-84D1993D5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5B5ED-FEAB-DA4F-AA04-599FAA2D7AB8}" type="datetimeFigureOut">
              <a:rPr lang="it-IT" smtClean="0"/>
              <a:t>19/05/2024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1466A9A-D125-935A-F799-1517AB2A4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54A61B2-DAC5-C5DD-7C23-D8B64E660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44C2A-DA4D-5B49-BC74-9CFE4A0C231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820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945C5EC-A99C-0D87-0F8F-6ED742A59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8697763-5684-54C3-BA12-F4F8CE323B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EDAE677-0EB6-406C-78F4-43827D105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5B5ED-FEAB-DA4F-AA04-599FAA2D7AB8}" type="datetimeFigureOut">
              <a:rPr lang="it-IT" smtClean="0"/>
              <a:t>19/05/2024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B9CF7BD-8A69-FBD6-7B7B-41BFD56F9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188658A-670E-1BEC-2E41-C4D8B4555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44C2A-DA4D-5B49-BC74-9CFE4A0C231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6806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11397F7-CC1A-105C-14F1-5889F1E37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68C8CEE-4949-0F19-65B1-D4883BE793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C68FE72-F68E-302F-C829-32D7B47909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5DF8C22-1113-FABA-B62C-FB783EF6F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5B5ED-FEAB-DA4F-AA04-599FAA2D7AB8}" type="datetimeFigureOut">
              <a:rPr lang="it-IT" smtClean="0"/>
              <a:t>19/05/2024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48C00E6-C3F6-3383-0FCB-CF43F0B7C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4A95ED8-4482-A637-619B-1CC946EF3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44C2A-DA4D-5B49-BC74-9CFE4A0C231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3101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5CE17B9-8410-F1E8-2E2E-2256DA2CB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B352DC6-A208-43B6-FC4C-9C11F14EF0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241B496-E55D-F9EF-8B99-ED278827DD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3B54934C-B038-6177-739B-52AFDC80E3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222B3ABB-D604-02E7-2E8B-5BC04850E0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353B88DE-CB8D-07E0-3756-F6E6E3DD2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5B5ED-FEAB-DA4F-AA04-599FAA2D7AB8}" type="datetimeFigureOut">
              <a:rPr lang="it-IT" smtClean="0"/>
              <a:t>19/05/2024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3602165D-B3A0-C09F-3ED5-A25BAF753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ACEF6A1-10A3-23AE-AF43-CB2C16ED3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44C2A-DA4D-5B49-BC74-9CFE4A0C231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49017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E4501DE-0277-DFC3-FA6F-D7C4883D0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78FA996-AAA5-D032-93FB-F923C9F01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5B5ED-FEAB-DA4F-AA04-599FAA2D7AB8}" type="datetimeFigureOut">
              <a:rPr lang="it-IT" smtClean="0"/>
              <a:t>19/05/2024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19F9B4D-B9E9-7E48-480C-DBB6AFA7E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6BC8D82-5582-7D84-E546-EDDDE3B6B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44C2A-DA4D-5B49-BC74-9CFE4A0C231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5344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19323CD-0B9A-06B4-A194-27F23746E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5B5ED-FEAB-DA4F-AA04-599FAA2D7AB8}" type="datetimeFigureOut">
              <a:rPr lang="it-IT" smtClean="0"/>
              <a:t>19/05/2024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8E9B4C22-5DDA-A6CA-C516-8CD2A85DA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0FC7524-9323-238D-3303-DECD45404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44C2A-DA4D-5B49-BC74-9CFE4A0C231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39734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2EDCDA4-CF86-16F4-EC53-5E999C425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C5EAB98-EE64-541F-1BDC-8795ED863D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4008ED77-9A65-88FF-D64F-20A915F3CC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6434A28-E6A9-1BEC-80FA-C685F2ACF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5B5ED-FEAB-DA4F-AA04-599FAA2D7AB8}" type="datetimeFigureOut">
              <a:rPr lang="it-IT" smtClean="0"/>
              <a:t>19/05/2024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0DDD478-9C6F-4A17-FC75-EB6DBEAF4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6524DF0-CA23-D3BB-2BFA-9A1B53A97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44C2A-DA4D-5B49-BC74-9CFE4A0C231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2308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18A4BAF-6BEA-9083-CD23-39E42EFBF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E8278F05-77B6-93C4-C25A-B3284912F9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3BD710ED-E3EB-3433-77D0-1B55553D39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263479-B3E5-2C82-7618-DB7E191D1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5B5ED-FEAB-DA4F-AA04-599FAA2D7AB8}" type="datetimeFigureOut">
              <a:rPr lang="it-IT" smtClean="0"/>
              <a:t>19/05/2024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E423CA1-E566-4095-6EB2-6D1427388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510D8F0-BA83-6780-72B1-F2C8E9B67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44C2A-DA4D-5B49-BC74-9CFE4A0C231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3269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21EBD75C-BE0E-78CD-61A8-B385B3013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6C87BAA-BA10-5529-BA63-1FD89665DD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1C22FA4-26CC-3576-6792-610E198010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5B5ED-FEAB-DA4F-AA04-599FAA2D7AB8}" type="datetimeFigureOut">
              <a:rPr lang="it-IT" smtClean="0"/>
              <a:t>19/05/2024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A241214-F2FC-4856-525F-C62E829AA0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13E0604-31AE-3E19-1555-3D29A07231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44C2A-DA4D-5B49-BC74-9CFE4A0C231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5503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497865D-E686-6F16-0C85-0BA5CBF115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9C082AE-9995-E8A8-DC45-C36F98A649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B4656044-F1EC-4424-F56A-7E3330FCD6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9" y="0"/>
            <a:ext cx="914040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139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3">
            <a:extLst>
              <a:ext uri="{FF2B5EF4-FFF2-40B4-BE49-F238E27FC236}">
                <a16:creationId xmlns:a16="http://schemas.microsoft.com/office/drawing/2014/main" id="{42A0EA12-EB66-002A-FAA0-C59C7B1E24FF}"/>
              </a:ext>
            </a:extLst>
          </p:cNvPr>
          <p:cNvSpPr txBox="1">
            <a:spLocks/>
          </p:cNvSpPr>
          <p:nvPr/>
        </p:nvSpPr>
        <p:spPr>
          <a:xfrm>
            <a:off x="628650" y="550372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000">
                <a:solidFill>
                  <a:srgbClr val="0070C0"/>
                </a:solidFill>
              </a:rPr>
              <a:t>ESWL</a:t>
            </a:r>
            <a:endParaRPr lang="it-IT" sz="6000" dirty="0">
              <a:solidFill>
                <a:srgbClr val="0070C0"/>
              </a:solidFill>
            </a:endParaRPr>
          </a:p>
        </p:txBody>
      </p:sp>
      <p:sp>
        <p:nvSpPr>
          <p:cNvPr id="10" name="Segnaposto contenuto 4">
            <a:extLst>
              <a:ext uri="{FF2B5EF4-FFF2-40B4-BE49-F238E27FC236}">
                <a16:creationId xmlns:a16="http://schemas.microsoft.com/office/drawing/2014/main" id="{F3040DC3-20A7-3339-7856-625090F376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2093234"/>
            <a:ext cx="6858000" cy="17907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it-IT" sz="1800" dirty="0"/>
              <a:t>ESWL   -Extra </a:t>
            </a:r>
            <a:r>
              <a:rPr lang="it-IT" sz="1800" dirty="0" err="1"/>
              <a:t>corporeal</a:t>
            </a:r>
            <a:r>
              <a:rPr lang="it-IT" sz="1800" dirty="0"/>
              <a:t>  Shock </a:t>
            </a:r>
            <a:r>
              <a:rPr lang="it-IT" sz="1800" dirty="0" err="1"/>
              <a:t>Wave</a:t>
            </a:r>
            <a:r>
              <a:rPr lang="it-IT" sz="1800" dirty="0"/>
              <a:t> </a:t>
            </a:r>
            <a:r>
              <a:rPr lang="it-IT" sz="1800" dirty="0" err="1"/>
              <a:t>Litotripsy</a:t>
            </a:r>
            <a:r>
              <a:rPr lang="it-IT" sz="1800" dirty="0"/>
              <a:t>-</a:t>
            </a:r>
          </a:p>
          <a:p>
            <a:pPr marL="0" indent="0">
              <a:buNone/>
            </a:pPr>
            <a:endParaRPr lang="it-IT" sz="1800" dirty="0"/>
          </a:p>
          <a:p>
            <a:pPr marL="0" indent="0" algn="just">
              <a:buNone/>
            </a:pPr>
            <a:r>
              <a:rPr lang="it-IT" sz="1800" dirty="0" err="1">
                <a:solidFill>
                  <a:srgbClr val="0070C0"/>
                </a:solidFill>
              </a:rPr>
              <a:t>Litotrissia</a:t>
            </a:r>
            <a:r>
              <a:rPr lang="it-IT" sz="1800" dirty="0">
                <a:solidFill>
                  <a:srgbClr val="0070C0"/>
                </a:solidFill>
              </a:rPr>
              <a:t> extracorporea </a:t>
            </a:r>
            <a:r>
              <a:rPr lang="it-IT" sz="1800" dirty="0"/>
              <a:t>con onde d’urto: </a:t>
            </a:r>
            <a:r>
              <a:rPr lang="it-IT" sz="1800" dirty="0">
                <a:solidFill>
                  <a:srgbClr val="0070C0"/>
                </a:solidFill>
              </a:rPr>
              <a:t>Gold Standard </a:t>
            </a:r>
            <a:r>
              <a:rPr lang="it-IT" sz="1800" dirty="0"/>
              <a:t>nel trattamento della calcolosi delle vie urinarie e ureterali. </a:t>
            </a:r>
          </a:p>
          <a:p>
            <a:pPr marL="0" indent="0" algn="just">
              <a:buNone/>
            </a:pPr>
            <a:r>
              <a:rPr lang="it-IT" sz="1800" dirty="0"/>
              <a:t>La possibilità di poter produrre energia e di focalizzarla in un punto ben preciso, riuscendo ad interessare (distruggere) solo il target prefissato, conservando integri i tessuti circostanti, rappresenta un </a:t>
            </a:r>
            <a:r>
              <a:rPr lang="it-IT" sz="1800" dirty="0">
                <a:solidFill>
                  <a:srgbClr val="0070C0"/>
                </a:solidFill>
              </a:rPr>
              <a:t>progresso nei confronti della chirurgia tradizional</a:t>
            </a:r>
            <a:r>
              <a:rPr lang="it-IT" sz="1800" dirty="0"/>
              <a:t>e, unica soluzione alla patologia fino a quel momento .</a:t>
            </a:r>
          </a:p>
          <a:p>
            <a:endParaRPr lang="it-IT" sz="1800" dirty="0"/>
          </a:p>
          <a:p>
            <a:pPr marL="0" indent="0">
              <a:buNone/>
            </a:pPr>
            <a:endParaRPr lang="it-IT" sz="1800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F5B1B3C0-9438-7B8C-B042-6B9B44A8AC8D}"/>
              </a:ext>
            </a:extLst>
          </p:cNvPr>
          <p:cNvSpPr txBox="1"/>
          <p:nvPr/>
        </p:nvSpPr>
        <p:spPr>
          <a:xfrm>
            <a:off x="628650" y="4018548"/>
            <a:ext cx="7973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solidFill>
                  <a:srgbClr val="0070C0"/>
                </a:solidFill>
              </a:rPr>
              <a:t>Risultato Eclatante</a:t>
            </a:r>
          </a:p>
        </p:txBody>
      </p:sp>
    </p:spTree>
    <p:extLst>
      <p:ext uri="{BB962C8B-B14F-4D97-AF65-F5344CB8AC3E}">
        <p14:creationId xmlns:p14="http://schemas.microsoft.com/office/powerpoint/2010/main" val="69626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97B85448-BDB1-2D4C-2D6D-C7886E58CE7E}"/>
              </a:ext>
            </a:extLst>
          </p:cNvPr>
          <p:cNvSpPr txBox="1"/>
          <p:nvPr/>
        </p:nvSpPr>
        <p:spPr>
          <a:xfrm>
            <a:off x="2465766" y="119496"/>
            <a:ext cx="42124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7200" dirty="0">
                <a:solidFill>
                  <a:srgbClr val="0070C0"/>
                </a:solidFill>
              </a:rPr>
              <a:t>ESWL</a:t>
            </a:r>
            <a:endParaRPr lang="it-IT" sz="6000" dirty="0">
              <a:solidFill>
                <a:srgbClr val="0070C0"/>
              </a:solidFill>
            </a:endParaRPr>
          </a:p>
        </p:txBody>
      </p:sp>
      <p:pic>
        <p:nvPicPr>
          <p:cNvPr id="6" name="Modellstein_ABS_9,8mm_Desintegration_xvid.mp4">
            <a:extLst>
              <a:ext uri="{FF2B5EF4-FFF2-40B4-BE49-F238E27FC236}">
                <a16:creationId xmlns:a16="http://schemas.microsoft.com/office/drawing/2014/main" id="{D3C0AD4A-71CE-8943-585F-84B944B7972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65766" y="1319825"/>
            <a:ext cx="4212468" cy="3159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09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3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>
            <a:extLst>
              <a:ext uri="{FF2B5EF4-FFF2-40B4-BE49-F238E27FC236}">
                <a16:creationId xmlns:a16="http://schemas.microsoft.com/office/drawing/2014/main" id="{DC47281F-8606-9768-2090-92BEAB9E8C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sz="12450" dirty="0">
                <a:solidFill>
                  <a:srgbClr val="0070C0"/>
                </a:solidFill>
              </a:rPr>
              <a:t>1980-1990</a:t>
            </a:r>
          </a:p>
        </p:txBody>
      </p:sp>
      <p:sp>
        <p:nvSpPr>
          <p:cNvPr id="10" name="Sottotitolo 2">
            <a:extLst>
              <a:ext uri="{FF2B5EF4-FFF2-40B4-BE49-F238E27FC236}">
                <a16:creationId xmlns:a16="http://schemas.microsoft.com/office/drawing/2014/main" id="{46147A89-A72D-9E18-EEA8-000684F24B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just"/>
            <a:r>
              <a:rPr lang="it-IT" dirty="0"/>
              <a:t>Un decennio nel quale la </a:t>
            </a:r>
            <a:r>
              <a:rPr lang="it-IT" dirty="0" err="1">
                <a:solidFill>
                  <a:srgbClr val="0070C0"/>
                </a:solidFill>
              </a:rPr>
              <a:t>Litotrissia</a:t>
            </a:r>
            <a:r>
              <a:rPr lang="it-IT" dirty="0">
                <a:solidFill>
                  <a:srgbClr val="0070C0"/>
                </a:solidFill>
              </a:rPr>
              <a:t> rappresenta l’ applicazione dominante relativa alle onde d’urto</a:t>
            </a:r>
            <a:r>
              <a:rPr lang="it-IT" dirty="0"/>
              <a:t>. </a:t>
            </a:r>
          </a:p>
          <a:p>
            <a:pPr algn="just"/>
            <a:r>
              <a:rPr lang="it-IT" dirty="0"/>
              <a:t>Si affianca per assonanza anche quella </a:t>
            </a:r>
            <a:r>
              <a:rPr lang="it-IT" dirty="0">
                <a:solidFill>
                  <a:srgbClr val="0070C0"/>
                </a:solidFill>
              </a:rPr>
              <a:t>dei calcoli delle ghiandole sottomandibolari</a:t>
            </a:r>
            <a:r>
              <a:rPr lang="it-IT" dirty="0"/>
              <a:t>, anche se in misura ridotta</a:t>
            </a:r>
          </a:p>
        </p:txBody>
      </p:sp>
    </p:spTree>
    <p:extLst>
      <p:ext uri="{BB962C8B-B14F-4D97-AF65-F5344CB8AC3E}">
        <p14:creationId xmlns:p14="http://schemas.microsoft.com/office/powerpoint/2010/main" val="42890643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3">
            <a:extLst>
              <a:ext uri="{FF2B5EF4-FFF2-40B4-BE49-F238E27FC236}">
                <a16:creationId xmlns:a16="http://schemas.microsoft.com/office/drawing/2014/main" id="{EBA9D514-9E1E-8875-A828-6C0D82E4FC94}"/>
              </a:ext>
            </a:extLst>
          </p:cNvPr>
          <p:cNvSpPr txBox="1">
            <a:spLocks/>
          </p:cNvSpPr>
          <p:nvPr/>
        </p:nvSpPr>
        <p:spPr>
          <a:xfrm>
            <a:off x="628650" y="582188"/>
            <a:ext cx="7886700" cy="15549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8625">
                <a:solidFill>
                  <a:srgbClr val="0070C0"/>
                </a:solidFill>
              </a:rPr>
              <a:t>Effetto distruttivo</a:t>
            </a:r>
            <a:endParaRPr lang="it-IT" sz="8625" dirty="0">
              <a:solidFill>
                <a:srgbClr val="0070C0"/>
              </a:solidFill>
            </a:endParaRP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64657931-4879-7265-F0B2-1AB95D04219B}"/>
              </a:ext>
            </a:extLst>
          </p:cNvPr>
          <p:cNvSpPr txBox="1">
            <a:spLocks/>
          </p:cNvSpPr>
          <p:nvPr/>
        </p:nvSpPr>
        <p:spPr>
          <a:xfrm>
            <a:off x="628650" y="2509870"/>
            <a:ext cx="7886700" cy="17995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7200">
                <a:solidFill>
                  <a:srgbClr val="0070C0"/>
                </a:solidFill>
              </a:rPr>
              <a:t>ED &gt; 1 mJ/mm</a:t>
            </a:r>
            <a:r>
              <a:rPr lang="it-IT" sz="7200" baseline="30000">
                <a:solidFill>
                  <a:srgbClr val="0070C0"/>
                </a:solidFill>
              </a:rPr>
              <a:t>2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310540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>
            <a:extLst>
              <a:ext uri="{FF2B5EF4-FFF2-40B4-BE49-F238E27FC236}">
                <a16:creationId xmlns:a16="http://schemas.microsoft.com/office/drawing/2014/main" id="{EA8694D4-DD99-2522-7E04-F73555E83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4086" y="942673"/>
            <a:ext cx="9144000" cy="2442849"/>
          </a:xfrm>
        </p:spPr>
        <p:txBody>
          <a:bodyPr>
            <a:noAutofit/>
          </a:bodyPr>
          <a:lstStyle/>
          <a:p>
            <a:r>
              <a:rPr lang="it-IT" sz="11175" dirty="0">
                <a:solidFill>
                  <a:srgbClr val="0070C0"/>
                </a:solidFill>
              </a:rPr>
              <a:t>Secondo Passo</a:t>
            </a:r>
          </a:p>
        </p:txBody>
      </p:sp>
    </p:spTree>
    <p:extLst>
      <p:ext uri="{BB962C8B-B14F-4D97-AF65-F5344CB8AC3E}">
        <p14:creationId xmlns:p14="http://schemas.microsoft.com/office/powerpoint/2010/main" val="40071481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>
            <a:extLst>
              <a:ext uri="{FF2B5EF4-FFF2-40B4-BE49-F238E27FC236}">
                <a16:creationId xmlns:a16="http://schemas.microsoft.com/office/drawing/2014/main" id="{CA8AE505-D15E-EBB4-C8C0-08B79CE59E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it-IT" sz="11175" dirty="0">
                <a:solidFill>
                  <a:srgbClr val="0070C0"/>
                </a:solidFill>
              </a:rPr>
              <a:t>1991</a:t>
            </a:r>
          </a:p>
        </p:txBody>
      </p:sp>
      <p:sp>
        <p:nvSpPr>
          <p:cNvPr id="8" name="Sottotitolo 2">
            <a:extLst>
              <a:ext uri="{FF2B5EF4-FFF2-40B4-BE49-F238E27FC236}">
                <a16:creationId xmlns:a16="http://schemas.microsoft.com/office/drawing/2014/main" id="{C4610989-6264-DE02-95B0-C1B0342F84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it-IT" sz="2700" dirty="0"/>
              <a:t>Tessuto osseo</a:t>
            </a:r>
          </a:p>
          <a:p>
            <a:pPr algn="just"/>
            <a:r>
              <a:rPr lang="it-IT" dirty="0"/>
              <a:t>Trattamento di 82 pseudoartrosi, trovando risposta positiva (consolidamento) in </a:t>
            </a:r>
            <a:r>
              <a:rPr lang="it-IT" dirty="0">
                <a:solidFill>
                  <a:srgbClr val="0070C0"/>
                </a:solidFill>
              </a:rPr>
              <a:t>70 casi</a:t>
            </a:r>
            <a:r>
              <a:rPr lang="it-IT" dirty="0"/>
              <a:t>. Si tratta sicuramente di un nuovo passo avanti. Un nuovo ambito applicativo.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D5DC8E2-F57A-B29C-0D9B-ABA5F79AFBBC}"/>
              </a:ext>
            </a:extLst>
          </p:cNvPr>
          <p:cNvSpPr txBox="1"/>
          <p:nvPr/>
        </p:nvSpPr>
        <p:spPr>
          <a:xfrm>
            <a:off x="1239253" y="4102769"/>
            <a:ext cx="67617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solidFill>
                  <a:srgbClr val="0070C0"/>
                </a:solidFill>
              </a:rPr>
              <a:t>Nasce la metodica</a:t>
            </a:r>
          </a:p>
        </p:txBody>
      </p:sp>
    </p:spTree>
    <p:extLst>
      <p:ext uri="{BB962C8B-B14F-4D97-AF65-F5344CB8AC3E}">
        <p14:creationId xmlns:p14="http://schemas.microsoft.com/office/powerpoint/2010/main" val="187382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>
            <a:extLst>
              <a:ext uri="{FF2B5EF4-FFF2-40B4-BE49-F238E27FC236}">
                <a16:creationId xmlns:a16="http://schemas.microsoft.com/office/drawing/2014/main" id="{2C4A3ACE-9E08-13DE-70B2-7925875460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2032619"/>
            <a:ext cx="6858000" cy="1790700"/>
          </a:xfrm>
        </p:spPr>
        <p:txBody>
          <a:bodyPr>
            <a:normAutofit fontScale="90000"/>
          </a:bodyPr>
          <a:lstStyle/>
          <a:p>
            <a:pPr algn="ctr"/>
            <a:r>
              <a:rPr lang="it-IT" sz="21525" dirty="0">
                <a:solidFill>
                  <a:srgbClr val="0070C0"/>
                </a:solidFill>
              </a:rPr>
              <a:t>ESWT</a:t>
            </a:r>
            <a:endParaRPr lang="it-IT" sz="25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4243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842C007F-36CA-38B1-9A82-B082161F93EB}"/>
              </a:ext>
            </a:extLst>
          </p:cNvPr>
          <p:cNvSpPr txBox="1">
            <a:spLocks/>
          </p:cNvSpPr>
          <p:nvPr/>
        </p:nvSpPr>
        <p:spPr>
          <a:xfrm>
            <a:off x="3479972" y="86375"/>
            <a:ext cx="2184057" cy="113096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7200">
                <a:solidFill>
                  <a:srgbClr val="0070C0"/>
                </a:solidFill>
              </a:rPr>
              <a:t>ESWT</a:t>
            </a:r>
            <a:endParaRPr lang="it-IT" sz="7200" dirty="0">
              <a:solidFill>
                <a:srgbClr val="0070C0"/>
              </a:solidFill>
            </a:endParaRPr>
          </a:p>
        </p:txBody>
      </p:sp>
      <p:sp>
        <p:nvSpPr>
          <p:cNvPr id="10" name="Sottotitolo 2">
            <a:extLst>
              <a:ext uri="{FF2B5EF4-FFF2-40B4-BE49-F238E27FC236}">
                <a16:creationId xmlns:a16="http://schemas.microsoft.com/office/drawing/2014/main" id="{122647B8-8AE9-857B-542A-7C317B66B7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335506"/>
            <a:ext cx="6858000" cy="1973179"/>
          </a:xfrm>
        </p:spPr>
        <p:txBody>
          <a:bodyPr>
            <a:normAutofit/>
          </a:bodyPr>
          <a:lstStyle/>
          <a:p>
            <a:r>
              <a:rPr lang="it-IT" dirty="0"/>
              <a:t>Extra </a:t>
            </a:r>
            <a:r>
              <a:rPr lang="it-IT" dirty="0" err="1"/>
              <a:t>Corporeal</a:t>
            </a:r>
            <a:r>
              <a:rPr lang="it-IT" dirty="0"/>
              <a:t> </a:t>
            </a:r>
            <a:r>
              <a:rPr lang="it-IT" dirty="0" err="1"/>
              <a:t>Shockwave</a:t>
            </a:r>
            <a:r>
              <a:rPr lang="it-IT" dirty="0"/>
              <a:t> Treatment</a:t>
            </a:r>
          </a:p>
          <a:p>
            <a:endParaRPr lang="it-IT" dirty="0"/>
          </a:p>
          <a:p>
            <a:pPr algn="just"/>
            <a:r>
              <a:rPr lang="it-IT" dirty="0"/>
              <a:t>Il tessuto target non è più rappresentato da una concrezione calcarea bensì  da </a:t>
            </a:r>
            <a:r>
              <a:rPr lang="it-IT" dirty="0">
                <a:solidFill>
                  <a:srgbClr val="0070C0"/>
                </a:solidFill>
              </a:rPr>
              <a:t>Ossa-Tendini-Legamenti, </a:t>
            </a:r>
            <a:r>
              <a:rPr lang="it-IT" dirty="0"/>
              <a:t>successivamente anche la </a:t>
            </a:r>
            <a:r>
              <a:rPr lang="it-IT" dirty="0">
                <a:solidFill>
                  <a:srgbClr val="0070C0"/>
                </a:solidFill>
              </a:rPr>
              <a:t>pelle e l’Ipoderma</a:t>
            </a:r>
            <a:r>
              <a:rPr lang="it-IT" dirty="0"/>
              <a:t>. 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6A71BCF9-E4B6-5FBE-84CD-D143EE276060}"/>
              </a:ext>
            </a:extLst>
          </p:cNvPr>
          <p:cNvSpPr txBox="1"/>
          <p:nvPr/>
        </p:nvSpPr>
        <p:spPr>
          <a:xfrm>
            <a:off x="1143000" y="3103681"/>
            <a:ext cx="685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800" dirty="0"/>
              <a:t>Le densità di energie utilizzate inizialmente in questo ambito sono inferiori (anche se non di molto) rispetto all’</a:t>
            </a:r>
            <a:r>
              <a:rPr lang="it-IT" sz="1800" dirty="0">
                <a:solidFill>
                  <a:srgbClr val="0070C0"/>
                </a:solidFill>
              </a:rPr>
              <a:t>ESWL 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1736BCD1-2F2E-5C3D-7FA4-A28D885D53F6}"/>
              </a:ext>
            </a:extLst>
          </p:cNvPr>
          <p:cNvSpPr txBox="1"/>
          <p:nvPr/>
        </p:nvSpPr>
        <p:spPr>
          <a:xfrm>
            <a:off x="1239253" y="4126831"/>
            <a:ext cx="676174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100" dirty="0">
                <a:solidFill>
                  <a:srgbClr val="0070C0"/>
                </a:solidFill>
              </a:rPr>
              <a:t>Sicuramente una serie di successi</a:t>
            </a:r>
          </a:p>
        </p:txBody>
      </p:sp>
    </p:spTree>
    <p:extLst>
      <p:ext uri="{BB962C8B-B14F-4D97-AF65-F5344CB8AC3E}">
        <p14:creationId xmlns:p14="http://schemas.microsoft.com/office/powerpoint/2010/main" val="203431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>
            <a:extLst>
              <a:ext uri="{FF2B5EF4-FFF2-40B4-BE49-F238E27FC236}">
                <a16:creationId xmlns:a16="http://schemas.microsoft.com/office/drawing/2014/main" id="{BD04B5CA-DC68-7B0E-193E-3EDC55F3A3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08073" y="923668"/>
            <a:ext cx="3289987" cy="1102519"/>
          </a:xfrm>
        </p:spPr>
        <p:txBody>
          <a:bodyPr>
            <a:normAutofit fontScale="90000"/>
          </a:bodyPr>
          <a:lstStyle/>
          <a:p>
            <a:r>
              <a:rPr lang="it-IT" sz="12450" dirty="0">
                <a:solidFill>
                  <a:srgbClr val="0070C0"/>
                </a:solidFill>
              </a:rPr>
              <a:t>1992</a:t>
            </a:r>
          </a:p>
        </p:txBody>
      </p:sp>
      <p:sp>
        <p:nvSpPr>
          <p:cNvPr id="7" name="Sottotitolo 2">
            <a:extLst>
              <a:ext uri="{FF2B5EF4-FFF2-40B4-BE49-F238E27FC236}">
                <a16:creationId xmlns:a16="http://schemas.microsoft.com/office/drawing/2014/main" id="{57A5EDEC-69E1-6CC7-DCC9-46D4A4FFE2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2401237"/>
            <a:ext cx="6400800" cy="1314450"/>
          </a:xfrm>
        </p:spPr>
        <p:txBody>
          <a:bodyPr>
            <a:normAutofit/>
          </a:bodyPr>
          <a:lstStyle/>
          <a:p>
            <a:pPr algn="l"/>
            <a:r>
              <a:rPr lang="it-IT" dirty="0"/>
              <a:t>Ulteriori</a:t>
            </a:r>
            <a:r>
              <a:rPr lang="it-IT" dirty="0">
                <a:solidFill>
                  <a:srgbClr val="0070C0"/>
                </a:solidFill>
              </a:rPr>
              <a:t> </a:t>
            </a:r>
            <a:r>
              <a:rPr lang="it-IT" dirty="0"/>
              <a:t>sperimentazioni sul tessuto osseo.</a:t>
            </a:r>
          </a:p>
          <a:p>
            <a:pPr algn="just"/>
            <a:r>
              <a:rPr lang="it-IT" dirty="0"/>
              <a:t>Le evidenze mostrano la possibilità di </a:t>
            </a:r>
            <a:r>
              <a:rPr lang="it-IT" dirty="0">
                <a:solidFill>
                  <a:srgbClr val="0070C0"/>
                </a:solidFill>
              </a:rPr>
              <a:t>generare callo osseo nel periodo di 6 settimane circa</a:t>
            </a:r>
            <a:r>
              <a:rPr lang="it-IT" dirty="0"/>
              <a:t>, senza alcun coinvolgimento dei tessuti molli attigui alla zona di trattamento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370E5CE3-71B1-ACD6-B57D-DA2167E4BD69}"/>
              </a:ext>
            </a:extLst>
          </p:cNvPr>
          <p:cNvSpPr txBox="1"/>
          <p:nvPr/>
        </p:nvSpPr>
        <p:spPr>
          <a:xfrm>
            <a:off x="1143000" y="4090737"/>
            <a:ext cx="6858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100" dirty="0">
                <a:solidFill>
                  <a:srgbClr val="0070C0"/>
                </a:solidFill>
              </a:rPr>
              <a:t>Risultato eclatante</a:t>
            </a:r>
          </a:p>
        </p:txBody>
      </p:sp>
    </p:spTree>
    <p:extLst>
      <p:ext uri="{BB962C8B-B14F-4D97-AF65-F5344CB8AC3E}">
        <p14:creationId xmlns:p14="http://schemas.microsoft.com/office/powerpoint/2010/main" val="1515533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1">
            <a:extLst>
              <a:ext uri="{FF2B5EF4-FFF2-40B4-BE49-F238E27FC236}">
                <a16:creationId xmlns:a16="http://schemas.microsoft.com/office/drawing/2014/main" id="{E16D2DAD-6A58-A952-3670-624F711EB7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sz="12450" dirty="0">
                <a:solidFill>
                  <a:srgbClr val="0070C0"/>
                </a:solidFill>
              </a:rPr>
              <a:t>1995</a:t>
            </a:r>
          </a:p>
        </p:txBody>
      </p:sp>
      <p:sp>
        <p:nvSpPr>
          <p:cNvPr id="11" name="Sottotitolo 2">
            <a:extLst>
              <a:ext uri="{FF2B5EF4-FFF2-40B4-BE49-F238E27FC236}">
                <a16:creationId xmlns:a16="http://schemas.microsoft.com/office/drawing/2014/main" id="{5865FEB8-3779-3837-B357-3BE628F30B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/>
              <a:t>Italia – </a:t>
            </a:r>
            <a:r>
              <a:rPr lang="it-IT" dirty="0">
                <a:solidFill>
                  <a:srgbClr val="0070C0"/>
                </a:solidFill>
              </a:rPr>
              <a:t>Napoli </a:t>
            </a:r>
          </a:p>
          <a:p>
            <a:r>
              <a:rPr lang="it-IT" dirty="0"/>
              <a:t>Viene eseguito il primo trattamento in assoluto  dedicato alla cura di una pseudoartrosi</a:t>
            </a:r>
          </a:p>
        </p:txBody>
      </p:sp>
    </p:spTree>
    <p:extLst>
      <p:ext uri="{BB962C8B-B14F-4D97-AF65-F5344CB8AC3E}">
        <p14:creationId xmlns:p14="http://schemas.microsoft.com/office/powerpoint/2010/main" val="918741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B9BAD4B0-00E8-A87C-B269-01074A62CF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37864"/>
            <a:ext cx="6858000" cy="1790700"/>
          </a:xfrm>
        </p:spPr>
        <p:txBody>
          <a:bodyPr/>
          <a:lstStyle/>
          <a:p>
            <a:r>
              <a:rPr lang="it-IT" dirty="0"/>
              <a:t>Onde d’urto: meccanismi di azione???</a:t>
            </a:r>
          </a:p>
        </p:txBody>
      </p:sp>
    </p:spTree>
    <p:extLst>
      <p:ext uri="{BB962C8B-B14F-4D97-AF65-F5344CB8AC3E}">
        <p14:creationId xmlns:p14="http://schemas.microsoft.com/office/powerpoint/2010/main" val="473415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>
            <a:extLst>
              <a:ext uri="{FF2B5EF4-FFF2-40B4-BE49-F238E27FC236}">
                <a16:creationId xmlns:a16="http://schemas.microsoft.com/office/drawing/2014/main" id="{C1591A58-DFA0-8CD3-AD45-4168EE4DF0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-514069"/>
            <a:ext cx="6858000" cy="1790700"/>
          </a:xfrm>
        </p:spPr>
        <p:txBody>
          <a:bodyPr>
            <a:normAutofit/>
          </a:bodyPr>
          <a:lstStyle/>
          <a:p>
            <a:r>
              <a:rPr lang="it-IT" sz="6000" dirty="0">
                <a:solidFill>
                  <a:srgbClr val="0070C0"/>
                </a:solidFill>
              </a:rPr>
              <a:t>Considerazioni</a:t>
            </a:r>
          </a:p>
        </p:txBody>
      </p:sp>
      <p:sp>
        <p:nvSpPr>
          <p:cNvPr id="8" name="Sottotitolo 2">
            <a:extLst>
              <a:ext uri="{FF2B5EF4-FFF2-40B4-BE49-F238E27FC236}">
                <a16:creationId xmlns:a16="http://schemas.microsoft.com/office/drawing/2014/main" id="{9C34E7FE-867C-66B4-B477-58793DBE09A3}"/>
              </a:ext>
            </a:extLst>
          </p:cNvPr>
          <p:cNvSpPr txBox="1">
            <a:spLocks/>
          </p:cNvSpPr>
          <p:nvPr/>
        </p:nvSpPr>
        <p:spPr>
          <a:xfrm>
            <a:off x="1142999" y="1468328"/>
            <a:ext cx="6858000" cy="1101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dirty="0"/>
              <a:t>Fino ad ora abbiamo considerato il primo aspetto conosciuto relativamente alle Onde d’Urto ovvero l’ effetto </a:t>
            </a:r>
            <a:r>
              <a:rPr lang="it-IT" dirty="0">
                <a:solidFill>
                  <a:srgbClr val="0070C0"/>
                </a:solidFill>
              </a:rPr>
              <a:t>«distruttivo». </a:t>
            </a:r>
            <a:r>
              <a:rPr lang="it-IT" dirty="0"/>
              <a:t>Questo è direttamente legato all’utilizzo di alte energie, utili  alla disgregazione in senso puro del termine. 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0678FFD-0495-19C4-8C95-D2E1BC4D0999}"/>
              </a:ext>
            </a:extLst>
          </p:cNvPr>
          <p:cNvSpPr txBox="1"/>
          <p:nvPr/>
        </p:nvSpPr>
        <p:spPr>
          <a:xfrm>
            <a:off x="1142999" y="2940467"/>
            <a:ext cx="6784539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250" dirty="0"/>
              <a:t>In relazione al trattamento dei tessuti molli sorge una nuova consapevolezza. Le energie &lt; 0.5 </a:t>
            </a:r>
            <a:r>
              <a:rPr lang="it-IT" sz="2250" dirty="0" err="1"/>
              <a:t>mJ</a:t>
            </a:r>
            <a:r>
              <a:rPr lang="it-IT" sz="2250" dirty="0"/>
              <a:t>/mm</a:t>
            </a:r>
            <a:r>
              <a:rPr lang="it-IT" sz="2250" baseline="30000" dirty="0"/>
              <a:t>2</a:t>
            </a:r>
            <a:r>
              <a:rPr lang="it-IT" sz="2250" dirty="0"/>
              <a:t> hanno un potere </a:t>
            </a:r>
            <a:r>
              <a:rPr lang="it-IT" sz="2250" dirty="0">
                <a:solidFill>
                  <a:srgbClr val="0070C0"/>
                </a:solidFill>
              </a:rPr>
              <a:t>«</a:t>
            </a:r>
            <a:r>
              <a:rPr lang="it-IT" sz="2250" dirty="0" err="1">
                <a:solidFill>
                  <a:srgbClr val="0070C0"/>
                </a:solidFill>
              </a:rPr>
              <a:t>bio</a:t>
            </a:r>
            <a:r>
              <a:rPr lang="it-IT" sz="2250" dirty="0">
                <a:solidFill>
                  <a:srgbClr val="0070C0"/>
                </a:solidFill>
              </a:rPr>
              <a:t>-stimolante»</a:t>
            </a:r>
            <a:r>
              <a:rPr lang="it-IT" sz="2250" dirty="0"/>
              <a:t> piuttosto che distruttivo.</a:t>
            </a:r>
            <a:endParaRPr lang="it-IT" sz="225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3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2238"/>
            <a:ext cx="2970213" cy="2408237"/>
          </a:xfrm>
          <a:prstGeom prst="rect">
            <a:avLst/>
          </a:prstGeom>
          <a:ln w="3175"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3925" y="141685"/>
            <a:ext cx="2591991" cy="2401490"/>
          </a:xfrm>
          <a:prstGeom prst="rect">
            <a:avLst/>
          </a:prstGeom>
          <a:ln w="3175"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94235" y="2571750"/>
            <a:ext cx="2969419" cy="2262188"/>
          </a:xfrm>
          <a:prstGeom prst="rect">
            <a:avLst/>
          </a:prstGeom>
          <a:ln w="3175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6" name="Rettangolo 5"/>
          <p:cNvSpPr/>
          <p:nvPr/>
        </p:nvSpPr>
        <p:spPr>
          <a:xfrm>
            <a:off x="5222081" y="2409825"/>
            <a:ext cx="1890713" cy="647700"/>
          </a:xfrm>
          <a:prstGeom prst="rect">
            <a:avLst/>
          </a:prstGeom>
          <a:noFill/>
          <a:ln w="3175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t-IT" sz="2100" dirty="0">
                <a:solidFill>
                  <a:srgbClr val="0070C0"/>
                </a:solidFill>
                <a:latin typeface="Arial"/>
                <a:cs typeface="Arial"/>
              </a:rPr>
              <a:t>Dopo 2 mesi</a:t>
            </a:r>
          </a:p>
        </p:txBody>
      </p:sp>
      <p:sp>
        <p:nvSpPr>
          <p:cNvPr id="7" name="Rettangolo 6"/>
          <p:cNvSpPr/>
          <p:nvPr/>
        </p:nvSpPr>
        <p:spPr>
          <a:xfrm>
            <a:off x="4248150" y="3813573"/>
            <a:ext cx="1782366" cy="702469"/>
          </a:xfrm>
          <a:prstGeom prst="rect">
            <a:avLst/>
          </a:prstGeom>
          <a:ln w="3175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t-IT" sz="2100" dirty="0">
                <a:solidFill>
                  <a:srgbClr val="0070C0"/>
                </a:solidFill>
                <a:latin typeface="Arial"/>
                <a:cs typeface="Arial"/>
              </a:rPr>
              <a:t>Dopo 5 mesi</a:t>
            </a:r>
          </a:p>
        </p:txBody>
      </p:sp>
      <p:sp>
        <p:nvSpPr>
          <p:cNvPr id="8" name="Rettangolo 7"/>
          <p:cNvSpPr/>
          <p:nvPr/>
        </p:nvSpPr>
        <p:spPr>
          <a:xfrm>
            <a:off x="1223962" y="195263"/>
            <a:ext cx="1585913" cy="648891"/>
          </a:xfrm>
          <a:prstGeom prst="rect">
            <a:avLst/>
          </a:prstGeom>
          <a:ln w="3175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t-IT" sz="2400" dirty="0">
                <a:solidFill>
                  <a:srgbClr val="0070C0"/>
                </a:solidFill>
                <a:latin typeface="Arial"/>
                <a:cs typeface="Arial"/>
              </a:rPr>
              <a:t>Istantanea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85900" y="205979"/>
            <a:ext cx="6172200" cy="583406"/>
          </a:xfrm>
          <a:ln w="3175"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it-IT" dirty="0">
                <a:solidFill>
                  <a:srgbClr val="0070C0"/>
                </a:solidFill>
                <a:latin typeface="Arial"/>
                <a:cs typeface="Arial"/>
              </a:rPr>
              <a:t>Mezzi di sintesi ossea</a:t>
            </a:r>
          </a:p>
        </p:txBody>
      </p:sp>
      <p:pic>
        <p:nvPicPr>
          <p:cNvPr id="532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50281" y="1491854"/>
            <a:ext cx="1781175" cy="2807494"/>
          </a:xfrm>
          <a:noFill/>
          <a:ln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532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112544" y="1491853"/>
            <a:ext cx="1703785" cy="2784872"/>
          </a:xfrm>
          <a:noFill/>
          <a:ln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7" name="Rettangolo 6"/>
          <p:cNvSpPr/>
          <p:nvPr/>
        </p:nvSpPr>
        <p:spPr>
          <a:xfrm>
            <a:off x="1547813" y="3759994"/>
            <a:ext cx="1620441" cy="647700"/>
          </a:xfrm>
          <a:prstGeom prst="rect">
            <a:avLst/>
          </a:prstGeom>
          <a:ln w="3175"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t-IT" sz="1013" dirty="0">
                <a:solidFill>
                  <a:srgbClr val="0070C0"/>
                </a:solidFill>
                <a:latin typeface="Arial"/>
                <a:cs typeface="Arial"/>
              </a:rPr>
              <a:t>Pseudoartrosi di 16 mesi</a:t>
            </a:r>
          </a:p>
        </p:txBody>
      </p:sp>
      <p:sp>
        <p:nvSpPr>
          <p:cNvPr id="8" name="Rettangolo 7"/>
          <p:cNvSpPr/>
          <p:nvPr/>
        </p:nvSpPr>
        <p:spPr>
          <a:xfrm>
            <a:off x="5922169" y="3759994"/>
            <a:ext cx="1637110" cy="702469"/>
          </a:xfrm>
          <a:prstGeom prst="rect">
            <a:avLst/>
          </a:prstGeom>
          <a:ln w="3175"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t-IT" sz="1013" dirty="0">
                <a:solidFill>
                  <a:srgbClr val="0070C0"/>
                </a:solidFill>
                <a:latin typeface="Arial"/>
                <a:cs typeface="Arial"/>
              </a:rPr>
              <a:t>Post trattamento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idx="4294967295"/>
          </p:nvPr>
        </p:nvSpPr>
        <p:spPr>
          <a:xfrm>
            <a:off x="0" y="206375"/>
            <a:ext cx="6172200" cy="582613"/>
          </a:xfrm>
          <a:prstGeom prst="rect">
            <a:avLst/>
          </a:prstGeom>
          <a:ln w="3175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it-IT" dirty="0">
                <a:solidFill>
                  <a:srgbClr val="0070C0"/>
                </a:solidFill>
                <a:latin typeface="Arial"/>
                <a:cs typeface="Arial"/>
              </a:rPr>
              <a:t>Necrosi  asettiche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74763"/>
            <a:ext cx="3298825" cy="304800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4469" y="1275160"/>
            <a:ext cx="2349104" cy="3058715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idx="4294967295"/>
          </p:nvPr>
        </p:nvSpPr>
        <p:spPr>
          <a:xfrm>
            <a:off x="2981325" y="141288"/>
            <a:ext cx="6162675" cy="554037"/>
          </a:xfrm>
          <a:prstGeom prst="rect">
            <a:avLst/>
          </a:prstGeom>
          <a:ln w="3175"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it-IT" dirty="0">
                <a:solidFill>
                  <a:srgbClr val="0070C0"/>
                </a:solidFill>
                <a:latin typeface="Arial"/>
                <a:cs typeface="Arial"/>
              </a:rPr>
              <a:t>Cisti ossee</a:t>
            </a:r>
          </a:p>
        </p:txBody>
      </p:sp>
      <p:pic>
        <p:nvPicPr>
          <p:cNvPr id="7" name="Picture 3" descr="CISTI 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 t="39816" b="39816"/>
          <a:stretch>
            <a:fillRect/>
          </a:stretch>
        </p:blipFill>
        <p:spPr bwMode="auto">
          <a:xfrm>
            <a:off x="6035675" y="1330325"/>
            <a:ext cx="3108325" cy="3024188"/>
          </a:xfrm>
          <a:prstGeom prst="rect">
            <a:avLst/>
          </a:prstGeom>
          <a:ln w="3175">
            <a:solidFill>
              <a:schemeClr val="accent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8" name="Picture 4" descr="CISTI 2"/>
          <p:cNvPicPr>
            <a:picLocks noChangeAspect="1" noChangeArrowheads="1"/>
          </p:cNvPicPr>
          <p:nvPr/>
        </p:nvPicPr>
        <p:blipFill>
          <a:blip r:embed="rId3"/>
          <a:srcRect t="4543" r="6125"/>
          <a:stretch>
            <a:fillRect/>
          </a:stretch>
        </p:blipFill>
        <p:spPr bwMode="auto">
          <a:xfrm>
            <a:off x="1494235" y="1329928"/>
            <a:ext cx="1794272" cy="2976563"/>
          </a:xfrm>
          <a:prstGeom prst="rect">
            <a:avLst/>
          </a:prstGeom>
          <a:ln w="3175">
            <a:solidFill>
              <a:schemeClr val="accent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5" name="Rettangolo 4"/>
          <p:cNvSpPr/>
          <p:nvPr/>
        </p:nvSpPr>
        <p:spPr>
          <a:xfrm>
            <a:off x="2574131" y="3759994"/>
            <a:ext cx="539354" cy="4321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t-IT" sz="1013" dirty="0" err="1">
                <a:latin typeface="Arial"/>
                <a:cs typeface="Arial"/>
              </a:rPr>
              <a:t>Pre</a:t>
            </a:r>
            <a:endParaRPr lang="it-IT" sz="1013" dirty="0">
              <a:latin typeface="Arial"/>
              <a:cs typeface="Arial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6840141" y="3759994"/>
            <a:ext cx="594122" cy="4321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t-IT" sz="1013" dirty="0">
                <a:latin typeface="Arial"/>
                <a:cs typeface="Arial"/>
              </a:rPr>
              <a:t>Post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5">
            <a:extLst>
              <a:ext uri="{FF2B5EF4-FFF2-40B4-BE49-F238E27FC236}">
                <a16:creationId xmlns:a16="http://schemas.microsoft.com/office/drawing/2014/main" id="{843B64CF-2F64-73B0-F295-1BBE00FC10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514350"/>
            <a:ext cx="6858000" cy="1790700"/>
          </a:xfrm>
        </p:spPr>
        <p:txBody>
          <a:bodyPr>
            <a:normAutofit fontScale="90000"/>
          </a:bodyPr>
          <a:lstStyle/>
          <a:p>
            <a:r>
              <a:rPr lang="it-IT" sz="12450" dirty="0">
                <a:solidFill>
                  <a:srgbClr val="0070C0"/>
                </a:solidFill>
              </a:rPr>
              <a:t>1995-2010</a:t>
            </a:r>
          </a:p>
        </p:txBody>
      </p:sp>
      <p:sp>
        <p:nvSpPr>
          <p:cNvPr id="6" name="Sottotitolo 7">
            <a:extLst>
              <a:ext uri="{FF2B5EF4-FFF2-40B4-BE49-F238E27FC236}">
                <a16:creationId xmlns:a16="http://schemas.microsoft.com/office/drawing/2014/main" id="{A92D4BBF-6E0F-F08E-646B-5CAAB38D3D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305050"/>
            <a:ext cx="6858000" cy="2126607"/>
          </a:xfrm>
        </p:spPr>
        <p:txBody>
          <a:bodyPr>
            <a:normAutofit/>
          </a:bodyPr>
          <a:lstStyle/>
          <a:p>
            <a:pPr algn="just"/>
            <a:r>
              <a:rPr lang="it-IT" dirty="0"/>
              <a:t>Si sviluppa una nuova consapevolezza: la </a:t>
            </a:r>
            <a:r>
              <a:rPr lang="it-IT" dirty="0">
                <a:solidFill>
                  <a:srgbClr val="0070C0"/>
                </a:solidFill>
              </a:rPr>
              <a:t>risposta dei tessuti, dipende dal livello energetico utilizzato</a:t>
            </a:r>
            <a:r>
              <a:rPr lang="it-IT" dirty="0"/>
              <a:t>. </a:t>
            </a:r>
          </a:p>
          <a:p>
            <a:pPr algn="just"/>
            <a:endParaRPr lang="it-IT" dirty="0"/>
          </a:p>
          <a:p>
            <a:pPr algn="just"/>
            <a:r>
              <a:rPr lang="it-IT" sz="2100" dirty="0"/>
              <a:t>Alte energie distruggono, medio-basse energie stimolano il metabolismo inducendo una catena di reazioni che concorrono alla soluzione del problema</a:t>
            </a:r>
            <a:r>
              <a:rPr lang="it-IT" sz="2100" dirty="0">
                <a:solidFill>
                  <a:srgbClr val="0070C0"/>
                </a:solidFill>
              </a:rPr>
              <a:t>. </a:t>
            </a:r>
            <a:endParaRPr lang="it-IT" sz="2100" dirty="0"/>
          </a:p>
        </p:txBody>
      </p:sp>
    </p:spTree>
    <p:extLst>
      <p:ext uri="{BB962C8B-B14F-4D97-AF65-F5344CB8AC3E}">
        <p14:creationId xmlns:p14="http://schemas.microsoft.com/office/powerpoint/2010/main" val="27706529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id="{BBA65D3E-5652-7597-32C5-22AE0E6719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t-IT" sz="6600" dirty="0">
                <a:solidFill>
                  <a:srgbClr val="0070C0"/>
                </a:solidFill>
              </a:rPr>
              <a:t>Effetto </a:t>
            </a:r>
            <a:r>
              <a:rPr lang="it-IT" sz="6600" dirty="0" err="1">
                <a:solidFill>
                  <a:srgbClr val="0070C0"/>
                </a:solidFill>
              </a:rPr>
              <a:t>bio</a:t>
            </a:r>
            <a:r>
              <a:rPr lang="it-IT" sz="6600" dirty="0">
                <a:solidFill>
                  <a:srgbClr val="0070C0"/>
                </a:solidFill>
              </a:rPr>
              <a:t>-stimolante</a:t>
            </a:r>
          </a:p>
        </p:txBody>
      </p:sp>
      <p:sp>
        <p:nvSpPr>
          <p:cNvPr id="10" name="Segnaposto contenuto 2">
            <a:extLst>
              <a:ext uri="{FF2B5EF4-FFF2-40B4-BE49-F238E27FC236}">
                <a16:creationId xmlns:a16="http://schemas.microsoft.com/office/drawing/2014/main" id="{45DBBF3E-8971-A871-A271-8F571843D5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it-IT" sz="8625" dirty="0">
                <a:solidFill>
                  <a:srgbClr val="0070C0"/>
                </a:solidFill>
                <a:latin typeface="+mj-lt"/>
              </a:rPr>
              <a:t>ED &lt; 1 </a:t>
            </a:r>
            <a:r>
              <a:rPr lang="it-IT" sz="8625" dirty="0" err="1">
                <a:solidFill>
                  <a:srgbClr val="0070C0"/>
                </a:solidFill>
                <a:latin typeface="+mj-lt"/>
              </a:rPr>
              <a:t>mJ</a:t>
            </a:r>
            <a:r>
              <a:rPr lang="it-IT" sz="8625" dirty="0">
                <a:solidFill>
                  <a:srgbClr val="0070C0"/>
                </a:solidFill>
                <a:latin typeface="+mj-lt"/>
              </a:rPr>
              <a:t>/mm</a:t>
            </a:r>
            <a:r>
              <a:rPr lang="it-IT" sz="8625" baseline="30000" dirty="0">
                <a:solidFill>
                  <a:srgbClr val="0070C0"/>
                </a:solidFill>
                <a:latin typeface="+mj-lt"/>
              </a:rPr>
              <a:t>2</a:t>
            </a:r>
            <a:endParaRPr lang="it-IT" sz="2700" dirty="0">
              <a:latin typeface="+mj-lt"/>
            </a:endParaRPr>
          </a:p>
          <a:p>
            <a:endParaRPr lang="it-IT" sz="3600" dirty="0"/>
          </a:p>
        </p:txBody>
      </p:sp>
    </p:spTree>
    <p:extLst>
      <p:ext uri="{BB962C8B-B14F-4D97-AF65-F5344CB8AC3E}">
        <p14:creationId xmlns:p14="http://schemas.microsoft.com/office/powerpoint/2010/main" val="35369646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>
            <a:extLst>
              <a:ext uri="{FF2B5EF4-FFF2-40B4-BE49-F238E27FC236}">
                <a16:creationId xmlns:a16="http://schemas.microsoft.com/office/drawing/2014/main" id="{4627C6AE-2842-3234-9CAE-ADBE8E634F23}"/>
              </a:ext>
            </a:extLst>
          </p:cNvPr>
          <p:cNvSpPr txBox="1">
            <a:spLocks/>
          </p:cNvSpPr>
          <p:nvPr/>
        </p:nvSpPr>
        <p:spPr>
          <a:xfrm>
            <a:off x="1143000" y="758712"/>
            <a:ext cx="6858000" cy="117953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7200" dirty="0">
                <a:solidFill>
                  <a:srgbClr val="0070C0"/>
                </a:solidFill>
              </a:rPr>
              <a:t>Densità di energia</a:t>
            </a:r>
          </a:p>
        </p:txBody>
      </p:sp>
      <p:sp>
        <p:nvSpPr>
          <p:cNvPr id="8" name="Sottotitolo 2">
            <a:extLst>
              <a:ext uri="{FF2B5EF4-FFF2-40B4-BE49-F238E27FC236}">
                <a16:creationId xmlns:a16="http://schemas.microsoft.com/office/drawing/2014/main" id="{7276CC51-10D0-4F39-3385-D6BBE26C68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479885"/>
            <a:ext cx="6858000" cy="2951773"/>
          </a:xfrm>
        </p:spPr>
        <p:txBody>
          <a:bodyPr>
            <a:normAutofit fontScale="92500" lnSpcReduction="20000"/>
          </a:bodyPr>
          <a:lstStyle/>
          <a:p>
            <a:endParaRPr lang="it-IT" dirty="0"/>
          </a:p>
          <a:p>
            <a:endParaRPr lang="it-IT" sz="2625" dirty="0"/>
          </a:p>
          <a:p>
            <a:r>
              <a:rPr lang="it-IT" sz="2625" dirty="0"/>
              <a:t>I valori energetici ESWT vengono divisi in tre differenti categorie:</a:t>
            </a:r>
          </a:p>
          <a:p>
            <a:endParaRPr lang="it-IT" sz="2625" dirty="0"/>
          </a:p>
          <a:p>
            <a:pPr algn="l"/>
            <a:r>
              <a:rPr lang="it-IT" sz="2625" dirty="0"/>
              <a:t>Basse Energie: ≤ 0,25 </a:t>
            </a:r>
            <a:r>
              <a:rPr lang="it-IT" sz="2625" dirty="0" err="1"/>
              <a:t>mJ</a:t>
            </a:r>
            <a:r>
              <a:rPr lang="it-IT" sz="2625" dirty="0"/>
              <a:t>/mm</a:t>
            </a:r>
            <a:r>
              <a:rPr lang="it-IT" sz="2625" baseline="30000" dirty="0"/>
              <a:t>2</a:t>
            </a:r>
            <a:r>
              <a:rPr lang="it-IT" sz="2625" dirty="0"/>
              <a:t>  </a:t>
            </a:r>
          </a:p>
          <a:p>
            <a:pPr algn="l"/>
            <a:r>
              <a:rPr lang="it-IT" sz="2625" dirty="0">
                <a:solidFill>
                  <a:srgbClr val="0070C0"/>
                </a:solidFill>
              </a:rPr>
              <a:t>Medie Energie</a:t>
            </a:r>
            <a:r>
              <a:rPr lang="it-IT" sz="2625" dirty="0"/>
              <a:t>: 0,25-0,50 </a:t>
            </a:r>
            <a:r>
              <a:rPr lang="it-IT" sz="2625" dirty="0" err="1"/>
              <a:t>mJ</a:t>
            </a:r>
            <a:r>
              <a:rPr lang="it-IT" sz="2625" dirty="0"/>
              <a:t>/mm</a:t>
            </a:r>
            <a:r>
              <a:rPr lang="it-IT" sz="2625" baseline="30000" dirty="0"/>
              <a:t>2</a:t>
            </a:r>
          </a:p>
          <a:p>
            <a:pPr algn="l"/>
            <a:r>
              <a:rPr lang="it-IT" sz="2625" dirty="0"/>
              <a:t>Alte </a:t>
            </a:r>
            <a:r>
              <a:rPr lang="it-IT" sz="2625" dirty="0" err="1"/>
              <a:t>enerergie</a:t>
            </a:r>
            <a:r>
              <a:rPr lang="it-IT" sz="2625" dirty="0"/>
              <a:t>:≥ 0,50 </a:t>
            </a:r>
            <a:r>
              <a:rPr lang="it-IT" sz="2625" dirty="0" err="1"/>
              <a:t>mJ</a:t>
            </a:r>
            <a:r>
              <a:rPr lang="it-IT" sz="2625" dirty="0"/>
              <a:t>/mm</a:t>
            </a:r>
            <a:r>
              <a:rPr lang="it-IT" sz="2625" baseline="30000" dirty="0"/>
              <a:t>2</a:t>
            </a:r>
            <a:endParaRPr lang="it-IT" sz="2625" dirty="0"/>
          </a:p>
        </p:txBody>
      </p:sp>
    </p:spTree>
    <p:extLst>
      <p:ext uri="{BB962C8B-B14F-4D97-AF65-F5344CB8AC3E}">
        <p14:creationId xmlns:p14="http://schemas.microsoft.com/office/powerpoint/2010/main" val="19168851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0F8A037D-8FF9-0C7E-DE62-FA9219AB8A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Titolo 8">
            <a:extLst>
              <a:ext uri="{FF2B5EF4-FFF2-40B4-BE49-F238E27FC236}">
                <a16:creationId xmlns:a16="http://schemas.microsoft.com/office/drawing/2014/main" id="{BC2D4DDA-0C45-F8A2-446B-6C5379F2BA69}"/>
              </a:ext>
            </a:extLst>
          </p:cNvPr>
          <p:cNvSpPr txBox="1">
            <a:spLocks/>
          </p:cNvSpPr>
          <p:nvPr/>
        </p:nvSpPr>
        <p:spPr>
          <a:xfrm>
            <a:off x="1247857" y="1694009"/>
            <a:ext cx="6858000" cy="9384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2500" lnSpcReduction="1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>
                <a:solidFill>
                  <a:srgbClr val="0070C0"/>
                </a:solidFill>
              </a:rPr>
              <a:t>Strumenti di seconda generazione</a:t>
            </a:r>
          </a:p>
        </p:txBody>
      </p:sp>
    </p:spTree>
    <p:extLst>
      <p:ext uri="{BB962C8B-B14F-4D97-AF65-F5344CB8AC3E}">
        <p14:creationId xmlns:p14="http://schemas.microsoft.com/office/powerpoint/2010/main" val="2122482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>
            <a:extLst>
              <a:ext uri="{FF2B5EF4-FFF2-40B4-BE49-F238E27FC236}">
                <a16:creationId xmlns:a16="http://schemas.microsoft.com/office/drawing/2014/main" id="{5977D8FF-E7E1-074D-93E3-46738F09D4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t-IT" sz="9300" dirty="0" err="1">
                <a:solidFill>
                  <a:srgbClr val="0070C0"/>
                </a:solidFill>
              </a:rPr>
              <a:t>Wound</a:t>
            </a:r>
            <a:r>
              <a:rPr lang="it-IT" sz="9300" dirty="0">
                <a:solidFill>
                  <a:srgbClr val="0070C0"/>
                </a:solidFill>
              </a:rPr>
              <a:t> </a:t>
            </a:r>
            <a:r>
              <a:rPr lang="it-IT" sz="9300" dirty="0" err="1">
                <a:solidFill>
                  <a:srgbClr val="0070C0"/>
                </a:solidFill>
              </a:rPr>
              <a:t>Healing</a:t>
            </a:r>
            <a:endParaRPr lang="it-IT" sz="9300" dirty="0">
              <a:solidFill>
                <a:srgbClr val="0070C0"/>
              </a:solidFill>
            </a:endParaRPr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5430CBE6-7170-454C-68A3-52EEA0C29A6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it-IT" dirty="0"/>
              <a:t>Nello stesso periodo (2006) escono le prime pubblicazioni relative al trattamento delle ferite di difficile guarigione: applicazione in ambito </a:t>
            </a:r>
            <a:r>
              <a:rPr lang="it-IT" dirty="0">
                <a:solidFill>
                  <a:srgbClr val="0070C0"/>
                </a:solidFill>
              </a:rPr>
              <a:t>Dermatologico/</a:t>
            </a:r>
            <a:r>
              <a:rPr lang="it-IT" dirty="0" err="1">
                <a:solidFill>
                  <a:srgbClr val="0070C0"/>
                </a:solidFill>
              </a:rPr>
              <a:t>Vulnologico</a:t>
            </a:r>
            <a:endParaRPr lang="it-IT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F450E5B-68E1-46B4-0439-E7A6285F7A5C}"/>
              </a:ext>
            </a:extLst>
          </p:cNvPr>
          <p:cNvSpPr txBox="1"/>
          <p:nvPr/>
        </p:nvSpPr>
        <p:spPr>
          <a:xfrm>
            <a:off x="628650" y="4078706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13" dirty="0"/>
              <a:t> </a:t>
            </a:r>
            <a:r>
              <a:rPr lang="it-IT" sz="2400" dirty="0">
                <a:solidFill>
                  <a:srgbClr val="0070C0"/>
                </a:solidFill>
              </a:rPr>
              <a:t>Sicuramente un successo</a:t>
            </a:r>
            <a:endParaRPr lang="it-IT" sz="1013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83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9BF9C54E-5838-214F-D526-B84CE4FC63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79920"/>
            <a:ext cx="6858000" cy="1790700"/>
          </a:xfrm>
        </p:spPr>
        <p:txBody>
          <a:bodyPr>
            <a:normAutofit fontScale="90000"/>
          </a:bodyPr>
          <a:lstStyle/>
          <a:p>
            <a:r>
              <a:rPr lang="it-IT" sz="7200" dirty="0">
                <a:solidFill>
                  <a:srgbClr val="0070C0"/>
                </a:solidFill>
              </a:rPr>
              <a:t>II Guerra Mondiale</a:t>
            </a:r>
          </a:p>
        </p:txBody>
      </p:sp>
      <p:sp>
        <p:nvSpPr>
          <p:cNvPr id="7" name="Sottotitolo 2">
            <a:extLst>
              <a:ext uri="{FF2B5EF4-FFF2-40B4-BE49-F238E27FC236}">
                <a16:creationId xmlns:a16="http://schemas.microsoft.com/office/drawing/2014/main" id="{07EB363F-A0E6-07CA-681E-45B27602FF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155186"/>
            <a:ext cx="6858000" cy="77942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it-IT" dirty="0"/>
              <a:t>La storia delle onde d’urto ha inizio durante la seconda Guerra Mondiale (come vuole la leggenda) e, come spesso accade con </a:t>
            </a:r>
            <a:r>
              <a:rPr lang="it-IT" dirty="0">
                <a:solidFill>
                  <a:srgbClr val="0070C0"/>
                </a:solidFill>
              </a:rPr>
              <a:t>grandi scoperte</a:t>
            </a:r>
            <a:r>
              <a:rPr lang="it-IT" dirty="0"/>
              <a:t>, è caratterizzata da: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9FEE0CA-A5F6-A94A-7B56-94375FFD5B66}"/>
              </a:ext>
            </a:extLst>
          </p:cNvPr>
          <p:cNvSpPr txBox="1"/>
          <p:nvPr/>
        </p:nvSpPr>
        <p:spPr>
          <a:xfrm>
            <a:off x="1143000" y="3302419"/>
            <a:ext cx="1413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dirty="0">
                <a:solidFill>
                  <a:srgbClr val="0070C0"/>
                </a:solidFill>
              </a:rPr>
              <a:t>eventi casuali</a:t>
            </a:r>
            <a:endParaRPr lang="it-IT" sz="1800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12A66D67-05A1-A39F-B0DD-20150E4D1DF4}"/>
              </a:ext>
            </a:extLst>
          </p:cNvPr>
          <p:cNvSpPr txBox="1"/>
          <p:nvPr/>
        </p:nvSpPr>
        <p:spPr>
          <a:xfrm>
            <a:off x="2556163" y="3302419"/>
            <a:ext cx="19015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dirty="0">
                <a:solidFill>
                  <a:srgbClr val="0070C0"/>
                </a:solidFill>
              </a:rPr>
              <a:t>numerosi </a:t>
            </a:r>
          </a:p>
          <a:p>
            <a:r>
              <a:rPr lang="it-IT" sz="1800" dirty="0">
                <a:solidFill>
                  <a:srgbClr val="0070C0"/>
                </a:solidFill>
              </a:rPr>
              <a:t>tentativi</a:t>
            </a:r>
            <a:endParaRPr lang="it-IT" sz="1013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FFAC731C-3846-2113-2AE2-130995ED206B}"/>
              </a:ext>
            </a:extLst>
          </p:cNvPr>
          <p:cNvSpPr txBox="1"/>
          <p:nvPr/>
        </p:nvSpPr>
        <p:spPr>
          <a:xfrm>
            <a:off x="4457700" y="3294696"/>
            <a:ext cx="121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dirty="0">
                <a:solidFill>
                  <a:srgbClr val="0070C0"/>
                </a:solidFill>
              </a:rPr>
              <a:t>insuccessi</a:t>
            </a:r>
            <a:endParaRPr lang="it-IT" sz="1013" dirty="0">
              <a:solidFill>
                <a:srgbClr val="0070C0"/>
              </a:solidFill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384E0A6-65BC-1091-3F8A-838EF0A162A6}"/>
              </a:ext>
            </a:extLst>
          </p:cNvPr>
          <p:cNvSpPr txBox="1"/>
          <p:nvPr/>
        </p:nvSpPr>
        <p:spPr>
          <a:xfrm>
            <a:off x="5808517" y="3294696"/>
            <a:ext cx="2410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dirty="0">
                <a:solidFill>
                  <a:srgbClr val="0070C0"/>
                </a:solidFill>
              </a:rPr>
              <a:t>risultati </a:t>
            </a:r>
          </a:p>
          <a:p>
            <a:r>
              <a:rPr lang="it-IT" sz="1800" dirty="0">
                <a:solidFill>
                  <a:srgbClr val="0070C0"/>
                </a:solidFill>
              </a:rPr>
              <a:t>eclatanti</a:t>
            </a:r>
            <a:r>
              <a:rPr lang="it-IT" sz="1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0830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id="{BF25106B-D0D4-CDC2-13CD-F4B1F7847E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650" y="-52200"/>
            <a:ext cx="7372350" cy="1790700"/>
          </a:xfrm>
        </p:spPr>
        <p:txBody>
          <a:bodyPr>
            <a:noAutofit/>
          </a:bodyPr>
          <a:lstStyle/>
          <a:p>
            <a:pPr algn="ctr"/>
            <a:r>
              <a:rPr lang="it-IT" sz="7725" dirty="0">
                <a:solidFill>
                  <a:srgbClr val="0070C0"/>
                </a:solidFill>
              </a:rPr>
              <a:t>Medicina Estetica</a:t>
            </a:r>
          </a:p>
        </p:txBody>
      </p:sp>
      <p:sp>
        <p:nvSpPr>
          <p:cNvPr id="6" name="Sottotitolo 5">
            <a:extLst>
              <a:ext uri="{FF2B5EF4-FFF2-40B4-BE49-F238E27FC236}">
                <a16:creationId xmlns:a16="http://schemas.microsoft.com/office/drawing/2014/main" id="{C4297BA1-BB24-1A00-FB54-5629BEAAC0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egnaposto contenuto 2">
            <a:extLst>
              <a:ext uri="{FF2B5EF4-FFF2-40B4-BE49-F238E27FC236}">
                <a16:creationId xmlns:a16="http://schemas.microsoft.com/office/drawing/2014/main" id="{9FCFFF4F-7BF2-98AE-0FD9-3845345156D0}"/>
              </a:ext>
            </a:extLst>
          </p:cNvPr>
          <p:cNvSpPr txBox="1">
            <a:spLocks/>
          </p:cNvSpPr>
          <p:nvPr/>
        </p:nvSpPr>
        <p:spPr>
          <a:xfrm>
            <a:off x="628650" y="1857338"/>
            <a:ext cx="7886700" cy="21199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/>
              <a:t>Nel</a:t>
            </a:r>
            <a:r>
              <a:rPr lang="it-IT">
                <a:solidFill>
                  <a:srgbClr val="0070C0"/>
                </a:solidFill>
              </a:rPr>
              <a:t> 2007 </a:t>
            </a:r>
            <a:r>
              <a:rPr lang="it-IT"/>
              <a:t>viene pubblicato un lavoro relativo all’utilizzo della metodica </a:t>
            </a:r>
            <a:r>
              <a:rPr lang="it-IT">
                <a:solidFill>
                  <a:srgbClr val="0070C0"/>
                </a:solidFill>
              </a:rPr>
              <a:t>ESWT</a:t>
            </a:r>
            <a:r>
              <a:rPr lang="it-IT"/>
              <a:t> in </a:t>
            </a:r>
            <a:r>
              <a:rPr lang="it-IT">
                <a:solidFill>
                  <a:srgbClr val="0070C0"/>
                </a:solidFill>
              </a:rPr>
              <a:t>Medicina Estetica</a:t>
            </a:r>
            <a:r>
              <a:rPr lang="it-IT"/>
              <a:t>, e più precisamente legato al trattamento delle cellulite edematosa. </a:t>
            </a:r>
          </a:p>
          <a:p>
            <a:pPr algn="just"/>
            <a:r>
              <a:rPr lang="it-IT"/>
              <a:t>Nel corso dell’ultimo decennio la metodica si è affermata ed è ormai riconosciuta come terapia valida nel trattamento di una patologia molto difficile da risolvere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484233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8">
            <a:extLst>
              <a:ext uri="{FF2B5EF4-FFF2-40B4-BE49-F238E27FC236}">
                <a16:creationId xmlns:a16="http://schemas.microsoft.com/office/drawing/2014/main" id="{9F691863-64EB-EAD5-E22D-23B219BB4C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sz="12450" dirty="0">
                <a:solidFill>
                  <a:srgbClr val="0070C0"/>
                </a:solidFill>
              </a:rPr>
              <a:t>2000</a:t>
            </a:r>
          </a:p>
        </p:txBody>
      </p:sp>
      <p:sp>
        <p:nvSpPr>
          <p:cNvPr id="10" name="Sottotitolo 5">
            <a:extLst>
              <a:ext uri="{FF2B5EF4-FFF2-40B4-BE49-F238E27FC236}">
                <a16:creationId xmlns:a16="http://schemas.microsoft.com/office/drawing/2014/main" id="{D977A54D-381D-E6F5-EB79-88E57F255D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569464"/>
            <a:ext cx="6858000" cy="124182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it-IT" dirty="0"/>
              <a:t>Primi trattamenti </a:t>
            </a:r>
            <a:r>
              <a:rPr lang="it-IT" dirty="0">
                <a:solidFill>
                  <a:srgbClr val="0070C0"/>
                </a:solidFill>
              </a:rPr>
              <a:t>ESWT in ambito andrologico</a:t>
            </a:r>
            <a:r>
              <a:rPr lang="it-IT" dirty="0"/>
              <a:t>. </a:t>
            </a:r>
          </a:p>
          <a:p>
            <a:pPr algn="just"/>
            <a:r>
              <a:rPr lang="it-IT" dirty="0"/>
              <a:t>La malattia di </a:t>
            </a:r>
            <a:r>
              <a:rPr lang="it-IT" dirty="0">
                <a:solidFill>
                  <a:srgbClr val="0070C0"/>
                </a:solidFill>
              </a:rPr>
              <a:t>La </a:t>
            </a:r>
            <a:r>
              <a:rPr lang="it-IT" dirty="0" err="1">
                <a:solidFill>
                  <a:srgbClr val="0070C0"/>
                </a:solidFill>
              </a:rPr>
              <a:t>Peyronie</a:t>
            </a:r>
            <a:r>
              <a:rPr lang="it-IT" dirty="0">
                <a:solidFill>
                  <a:srgbClr val="0070C0"/>
                </a:solidFill>
              </a:rPr>
              <a:t> o IPP </a:t>
            </a:r>
            <a:r>
              <a:rPr lang="it-IT" dirty="0"/>
              <a:t>viene trattata con risultati alterni, legati all’età e allo stato della patologia. </a:t>
            </a:r>
          </a:p>
          <a:p>
            <a:pPr algn="just"/>
            <a:r>
              <a:rPr lang="it-IT" dirty="0"/>
              <a:t>Non propriamente un successo, m viene segnalato in alcuni pazienti un </a:t>
            </a:r>
            <a:r>
              <a:rPr lang="it-IT" dirty="0">
                <a:solidFill>
                  <a:srgbClr val="0070C0"/>
                </a:solidFill>
              </a:rPr>
              <a:t>miglioramento della funzionalità erettile</a:t>
            </a:r>
            <a:r>
              <a:rPr lang="it-IT" dirty="0"/>
              <a:t>. Iniziano le indagini…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35D9AE8B-E5CB-A366-4DDA-A08B0F5A4E0F}"/>
              </a:ext>
            </a:extLst>
          </p:cNvPr>
          <p:cNvSpPr txBox="1"/>
          <p:nvPr/>
        </p:nvSpPr>
        <p:spPr>
          <a:xfrm>
            <a:off x="1239253" y="4042611"/>
            <a:ext cx="6641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solidFill>
                  <a:srgbClr val="0070C0"/>
                </a:solidFill>
              </a:rPr>
              <a:t>Evento Casuale</a:t>
            </a:r>
          </a:p>
        </p:txBody>
      </p:sp>
    </p:spTree>
    <p:extLst>
      <p:ext uri="{BB962C8B-B14F-4D97-AF65-F5344CB8AC3E}">
        <p14:creationId xmlns:p14="http://schemas.microsoft.com/office/powerpoint/2010/main" val="3974714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8">
            <a:extLst>
              <a:ext uri="{FF2B5EF4-FFF2-40B4-BE49-F238E27FC236}">
                <a16:creationId xmlns:a16="http://schemas.microsoft.com/office/drawing/2014/main" id="{592EA143-C11E-FEC6-D25A-4ADAC19CAD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sz="12450" dirty="0">
                <a:solidFill>
                  <a:srgbClr val="0070C0"/>
                </a:solidFill>
              </a:rPr>
              <a:t>2012</a:t>
            </a:r>
          </a:p>
        </p:txBody>
      </p:sp>
      <p:sp>
        <p:nvSpPr>
          <p:cNvPr id="8" name="Sottotitolo 7">
            <a:extLst>
              <a:ext uri="{FF2B5EF4-FFF2-40B4-BE49-F238E27FC236}">
                <a16:creationId xmlns:a16="http://schemas.microsoft.com/office/drawing/2014/main" id="{04B26677-FDD5-923D-13C3-C6AF7EE762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9" name="Sottotitolo 5">
            <a:extLst>
              <a:ext uri="{FF2B5EF4-FFF2-40B4-BE49-F238E27FC236}">
                <a16:creationId xmlns:a16="http://schemas.microsoft.com/office/drawing/2014/main" id="{74D50A5E-18E0-52A4-C828-6C0482BAC4A6}"/>
              </a:ext>
            </a:extLst>
          </p:cNvPr>
          <p:cNvSpPr txBox="1">
            <a:spLocks/>
          </p:cNvSpPr>
          <p:nvPr/>
        </p:nvSpPr>
        <p:spPr>
          <a:xfrm>
            <a:off x="1143000" y="2701528"/>
            <a:ext cx="6858000" cy="7034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/>
              <a:t>Viene pubblicato il lavoro di  Yoram Vardi, randomizzato, doppio cieco, placebo controllato. Viene dimostrata l’utilità del trattamento ESWT-ED.</a:t>
            </a:r>
            <a:endParaRPr lang="it-IT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CE960EAC-9297-5CF5-1E1C-D6633F09C095}"/>
              </a:ext>
            </a:extLst>
          </p:cNvPr>
          <p:cNvSpPr txBox="1"/>
          <p:nvPr/>
        </p:nvSpPr>
        <p:spPr>
          <a:xfrm>
            <a:off x="1143000" y="3925303"/>
            <a:ext cx="6858000" cy="617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solidFill>
                  <a:srgbClr val="0070C0"/>
                </a:solidFill>
              </a:rPr>
              <a:t>Inizia un’altra era</a:t>
            </a:r>
          </a:p>
          <a:p>
            <a:endParaRPr lang="it-IT" sz="1013" dirty="0"/>
          </a:p>
        </p:txBody>
      </p:sp>
    </p:spTree>
    <p:extLst>
      <p:ext uri="{BB962C8B-B14F-4D97-AF65-F5344CB8AC3E}">
        <p14:creationId xmlns:p14="http://schemas.microsoft.com/office/powerpoint/2010/main" val="357421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8">
            <a:extLst>
              <a:ext uri="{FF2B5EF4-FFF2-40B4-BE49-F238E27FC236}">
                <a16:creationId xmlns:a16="http://schemas.microsoft.com/office/drawing/2014/main" id="{DB7995D5-2FBE-DC78-CE2E-57CF5AB7C8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3331" y="1200150"/>
            <a:ext cx="6858000" cy="1790700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rgbClr val="0070C0"/>
                </a:solidFill>
              </a:rPr>
              <a:t>Strumenti di ultima generazione</a:t>
            </a:r>
          </a:p>
        </p:txBody>
      </p:sp>
      <p:sp>
        <p:nvSpPr>
          <p:cNvPr id="8" name="Sottotitolo 7">
            <a:extLst>
              <a:ext uri="{FF2B5EF4-FFF2-40B4-BE49-F238E27FC236}">
                <a16:creationId xmlns:a16="http://schemas.microsoft.com/office/drawing/2014/main" id="{04B26677-FDD5-923D-13C3-C6AF7EE762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661131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8">
            <a:extLst>
              <a:ext uri="{FF2B5EF4-FFF2-40B4-BE49-F238E27FC236}">
                <a16:creationId xmlns:a16="http://schemas.microsoft.com/office/drawing/2014/main" id="{34787F20-1186-3513-7ABF-7572F7C41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29390"/>
            <a:ext cx="6858000" cy="1790700"/>
          </a:xfrm>
        </p:spPr>
        <p:txBody>
          <a:bodyPr>
            <a:normAutofit fontScale="90000"/>
          </a:bodyPr>
          <a:lstStyle/>
          <a:p>
            <a:r>
              <a:rPr lang="it-IT" sz="12450" dirty="0">
                <a:solidFill>
                  <a:srgbClr val="0070C0"/>
                </a:solidFill>
              </a:rPr>
              <a:t>2013</a:t>
            </a:r>
          </a:p>
        </p:txBody>
      </p:sp>
      <p:sp>
        <p:nvSpPr>
          <p:cNvPr id="8" name="Sottotitolo 7">
            <a:extLst>
              <a:ext uri="{FF2B5EF4-FFF2-40B4-BE49-F238E27FC236}">
                <a16:creationId xmlns:a16="http://schemas.microsoft.com/office/drawing/2014/main" id="{04B26677-FDD5-923D-13C3-C6AF7EE762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ottotitolo 5">
            <a:extLst>
              <a:ext uri="{FF2B5EF4-FFF2-40B4-BE49-F238E27FC236}">
                <a16:creationId xmlns:a16="http://schemas.microsoft.com/office/drawing/2014/main" id="{632E39CD-710E-35EF-0C93-C8DDACF514CC}"/>
              </a:ext>
            </a:extLst>
          </p:cNvPr>
          <p:cNvSpPr txBox="1">
            <a:spLocks/>
          </p:cNvSpPr>
          <p:nvPr/>
        </p:nvSpPr>
        <p:spPr>
          <a:xfrm>
            <a:off x="1143000" y="1920090"/>
            <a:ext cx="6858000" cy="2466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sz="2100" dirty="0"/>
              <a:t>Il trattamento </a:t>
            </a:r>
            <a:r>
              <a:rPr lang="it-IT" sz="2100" dirty="0">
                <a:solidFill>
                  <a:srgbClr val="0070C0"/>
                </a:solidFill>
              </a:rPr>
              <a:t>ESWT-ED</a:t>
            </a:r>
            <a:r>
              <a:rPr lang="it-IT" sz="2100" dirty="0"/>
              <a:t> o </a:t>
            </a:r>
            <a:r>
              <a:rPr lang="it-IT" sz="2100" dirty="0">
                <a:solidFill>
                  <a:srgbClr val="0070C0"/>
                </a:solidFill>
              </a:rPr>
              <a:t>Li-ESWT-ED</a:t>
            </a:r>
            <a:r>
              <a:rPr lang="it-IT" sz="2100" dirty="0"/>
              <a:t> viene inserito nelle linee giuda della società </a:t>
            </a:r>
            <a:r>
              <a:rPr lang="it-IT" sz="2100" dirty="0">
                <a:solidFill>
                  <a:srgbClr val="0070C0"/>
                </a:solidFill>
              </a:rPr>
              <a:t>EAU</a:t>
            </a:r>
            <a:r>
              <a:rPr lang="it-IT" sz="2100" dirty="0"/>
              <a:t> (</a:t>
            </a:r>
            <a:r>
              <a:rPr lang="it-IT" sz="2100" dirty="0" err="1"/>
              <a:t>Europen</a:t>
            </a:r>
            <a:r>
              <a:rPr lang="it-IT" sz="2100" dirty="0"/>
              <a:t> Association of </a:t>
            </a:r>
            <a:r>
              <a:rPr lang="it-IT" sz="2100" dirty="0" err="1"/>
              <a:t>Urology</a:t>
            </a:r>
            <a:r>
              <a:rPr lang="it-IT" sz="2100" dirty="0"/>
              <a:t>). </a:t>
            </a:r>
          </a:p>
          <a:p>
            <a:pPr algn="just"/>
            <a:r>
              <a:rPr lang="it-IT" sz="2100" dirty="0">
                <a:solidFill>
                  <a:srgbClr val="0070C0"/>
                </a:solidFill>
              </a:rPr>
              <a:t>I protocolli sono ancora in via di definizione</a:t>
            </a:r>
            <a:r>
              <a:rPr lang="it-IT" sz="2100" dirty="0"/>
              <a:t>, con evidenze iniziali di risposta nel </a:t>
            </a:r>
            <a:r>
              <a:rPr lang="it-IT" sz="2100" dirty="0">
                <a:solidFill>
                  <a:srgbClr val="0070C0"/>
                </a:solidFill>
              </a:rPr>
              <a:t>70%</a:t>
            </a:r>
            <a:r>
              <a:rPr lang="it-IT" sz="2100" dirty="0"/>
              <a:t>  dei pazienti. </a:t>
            </a:r>
          </a:p>
          <a:p>
            <a:pPr algn="just"/>
            <a:r>
              <a:rPr lang="it-IT" sz="2100" dirty="0"/>
              <a:t>Si tratta di </a:t>
            </a:r>
            <a:r>
              <a:rPr lang="it-IT" sz="2100" dirty="0">
                <a:solidFill>
                  <a:srgbClr val="0070C0"/>
                </a:solidFill>
              </a:rPr>
              <a:t>un’alternativa alle cure farmacologiche.</a:t>
            </a:r>
            <a:endParaRPr lang="it-IT" sz="2100" dirty="0"/>
          </a:p>
          <a:p>
            <a:pPr algn="just"/>
            <a:r>
              <a:rPr lang="it-IT" sz="2100" dirty="0"/>
              <a:t>Ad oggi il follow up più lungo che abbiamo è di 2,8 anni.</a:t>
            </a:r>
          </a:p>
        </p:txBody>
      </p:sp>
    </p:spTree>
    <p:extLst>
      <p:ext uri="{BB962C8B-B14F-4D97-AF65-F5344CB8AC3E}">
        <p14:creationId xmlns:p14="http://schemas.microsoft.com/office/powerpoint/2010/main" val="1745777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8">
            <a:extLst>
              <a:ext uri="{FF2B5EF4-FFF2-40B4-BE49-F238E27FC236}">
                <a16:creationId xmlns:a16="http://schemas.microsoft.com/office/drawing/2014/main" id="{8B6C7DC7-915F-5BA0-2B8A-19B65B0BA6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sz="12450" dirty="0">
                <a:solidFill>
                  <a:srgbClr val="0070C0"/>
                </a:solidFill>
              </a:rPr>
              <a:t>INTANTO</a:t>
            </a:r>
          </a:p>
        </p:txBody>
      </p:sp>
      <p:sp>
        <p:nvSpPr>
          <p:cNvPr id="8" name="Sottotitolo 7">
            <a:extLst>
              <a:ext uri="{FF2B5EF4-FFF2-40B4-BE49-F238E27FC236}">
                <a16:creationId xmlns:a16="http://schemas.microsoft.com/office/drawing/2014/main" id="{04B26677-FDD5-923D-13C3-C6AF7EE762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9" name="Sottotitolo 5">
            <a:extLst>
              <a:ext uri="{FF2B5EF4-FFF2-40B4-BE49-F238E27FC236}">
                <a16:creationId xmlns:a16="http://schemas.microsoft.com/office/drawing/2014/main" id="{1B90B533-FD6A-8CA5-8B7E-87A985984774}"/>
              </a:ext>
            </a:extLst>
          </p:cNvPr>
          <p:cNvSpPr txBox="1">
            <a:spLocks/>
          </p:cNvSpPr>
          <p:nvPr/>
        </p:nvSpPr>
        <p:spPr>
          <a:xfrm>
            <a:off x="1252869" y="2857904"/>
            <a:ext cx="6858000" cy="12418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/>
              <a:t>Si conducono nelle varie </a:t>
            </a:r>
            <a:r>
              <a:rPr lang="it-IT">
                <a:solidFill>
                  <a:srgbClr val="0070C0"/>
                </a:solidFill>
              </a:rPr>
              <a:t>Università</a:t>
            </a:r>
            <a:r>
              <a:rPr lang="it-IT"/>
              <a:t> diversi tipi di studi e sperimentazioni, in vitro, su </a:t>
            </a:r>
            <a:r>
              <a:rPr lang="it-IT">
                <a:solidFill>
                  <a:srgbClr val="0070C0"/>
                </a:solidFill>
              </a:rPr>
              <a:t>cellule cardiache</a:t>
            </a:r>
            <a:r>
              <a:rPr lang="it-IT"/>
              <a:t>, su </a:t>
            </a:r>
            <a:r>
              <a:rPr lang="it-IT">
                <a:solidFill>
                  <a:srgbClr val="0070C0"/>
                </a:solidFill>
              </a:rPr>
              <a:t>cellule cancerose</a:t>
            </a:r>
            <a:r>
              <a:rPr lang="it-IT"/>
              <a:t> e si sperimentano nuove modalità applicative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018894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Fotolia_83167044_S.jpg">
            <a:extLst>
              <a:ext uri="{FF2B5EF4-FFF2-40B4-BE49-F238E27FC236}">
                <a16:creationId xmlns:a16="http://schemas.microsoft.com/office/drawing/2014/main" id="{EBF7C686-ED76-9077-6D48-F9AD97491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998" y="792069"/>
            <a:ext cx="3884393" cy="2504022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Shape 894">
            <a:extLst>
              <a:ext uri="{FF2B5EF4-FFF2-40B4-BE49-F238E27FC236}">
                <a16:creationId xmlns:a16="http://schemas.microsoft.com/office/drawing/2014/main" id="{87A2C459-4946-7DD9-4E2D-D3696E67DD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686694" y="-848939"/>
            <a:ext cx="6858000" cy="1790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tIns="45720" bIns="45720">
            <a:spAutoFit/>
          </a:bodyPr>
          <a:lstStyle>
            <a:lvl1pPr algn="r">
              <a:defRPr sz="4700" b="1">
                <a:solidFill>
                  <a:srgbClr val="262626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rPr lang="it-IT" sz="2350" dirty="0"/>
              <a:t>Meccanismi di azione</a:t>
            </a:r>
            <a:r>
              <a:rPr sz="2350" dirty="0"/>
              <a:t>!</a:t>
            </a:r>
          </a:p>
        </p:txBody>
      </p:sp>
      <p:sp>
        <p:nvSpPr>
          <p:cNvPr id="8" name="Shape 895">
            <a:extLst>
              <a:ext uri="{FF2B5EF4-FFF2-40B4-BE49-F238E27FC236}">
                <a16:creationId xmlns:a16="http://schemas.microsoft.com/office/drawing/2014/main" id="{AE9D5F2F-806A-40BB-DD00-F6487AA1E527}"/>
              </a:ext>
            </a:extLst>
          </p:cNvPr>
          <p:cNvSpPr/>
          <p:nvPr/>
        </p:nvSpPr>
        <p:spPr>
          <a:xfrm>
            <a:off x="3173660" y="1116424"/>
            <a:ext cx="5612342" cy="3943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45720" bIns="45720">
            <a:spAutoFit/>
          </a:bodyPr>
          <a:lstStyle/>
          <a:p>
            <a:pPr algn="r">
              <a:defRPr sz="3100"/>
            </a:pPr>
            <a:endParaRPr lang="it-IT" sz="1550" dirty="0"/>
          </a:p>
          <a:p>
            <a:pPr algn="r">
              <a:defRPr sz="3100"/>
            </a:pPr>
            <a:r>
              <a:rPr lang="it-IT" sz="1550" dirty="0"/>
              <a:t>Il principio grazie al quale le onde d’urto extracorporee</a:t>
            </a:r>
          </a:p>
          <a:p>
            <a:pPr algn="r">
              <a:defRPr sz="3100"/>
            </a:pPr>
            <a:r>
              <a:rPr lang="it-IT" sz="1550" dirty="0"/>
              <a:t> hanno effetto sul tessuto biologico, si basa sulla </a:t>
            </a:r>
          </a:p>
          <a:p>
            <a:pPr algn="r">
              <a:defRPr sz="3100"/>
            </a:pPr>
            <a:r>
              <a:rPr lang="it-IT" sz="1550" dirty="0"/>
              <a:t>trasformazione di stimoli meccanici in segnali</a:t>
            </a:r>
          </a:p>
          <a:p>
            <a:pPr algn="r">
              <a:defRPr sz="3100"/>
            </a:pPr>
            <a:r>
              <a:rPr lang="it-IT" sz="1550" dirty="0"/>
              <a:t> biochimici o biomolecolari.</a:t>
            </a:r>
          </a:p>
          <a:p>
            <a:pPr algn="r">
              <a:defRPr sz="3100"/>
            </a:pPr>
            <a:r>
              <a:rPr lang="it-IT" sz="1550" dirty="0"/>
              <a:t>Il processo è conosciuto come </a:t>
            </a:r>
            <a:r>
              <a:rPr lang="it-IT" sz="1550" b="1" dirty="0" err="1"/>
              <a:t>Meccanotrasduzione</a:t>
            </a:r>
            <a:r>
              <a:rPr lang="it-IT" sz="1550" b="1" dirty="0"/>
              <a:t>.</a:t>
            </a:r>
          </a:p>
          <a:p>
            <a:pPr algn="r">
              <a:defRPr sz="3100"/>
            </a:pPr>
            <a:endParaRPr lang="it-IT" sz="1550" dirty="0"/>
          </a:p>
          <a:p>
            <a:pPr algn="r">
              <a:defRPr sz="3100"/>
            </a:pPr>
            <a:r>
              <a:rPr lang="it-IT" sz="2300" b="1" dirty="0"/>
              <a:t>Neo-</a:t>
            </a:r>
            <a:r>
              <a:rPr sz="2300" b="1" dirty="0">
                <a:solidFill>
                  <a:srgbClr val="262626"/>
                </a:solidFill>
              </a:rPr>
              <a:t>Angiogenesi (vasc</a:t>
            </a:r>
            <a:r>
              <a:rPr lang="it-IT" sz="2300" b="1" dirty="0">
                <a:solidFill>
                  <a:srgbClr val="262626"/>
                </a:solidFill>
              </a:rPr>
              <a:t>o</a:t>
            </a:r>
            <a:r>
              <a:rPr sz="2300" b="1" dirty="0">
                <a:solidFill>
                  <a:srgbClr val="262626"/>
                </a:solidFill>
              </a:rPr>
              <a:t>lariz</a:t>
            </a:r>
            <a:r>
              <a:rPr lang="it-IT" sz="2300" b="1" dirty="0" err="1">
                <a:solidFill>
                  <a:srgbClr val="262626"/>
                </a:solidFill>
              </a:rPr>
              <a:t>z</a:t>
            </a:r>
            <a:r>
              <a:rPr sz="2300" b="1" dirty="0">
                <a:solidFill>
                  <a:srgbClr val="262626"/>
                </a:solidFill>
              </a:rPr>
              <a:t>a</a:t>
            </a:r>
            <a:r>
              <a:rPr lang="it-IT" sz="2300" b="1" dirty="0" err="1">
                <a:solidFill>
                  <a:srgbClr val="262626"/>
                </a:solidFill>
              </a:rPr>
              <a:t>z</a:t>
            </a:r>
            <a:r>
              <a:rPr sz="2300" b="1" dirty="0">
                <a:solidFill>
                  <a:srgbClr val="262626"/>
                </a:solidFill>
              </a:rPr>
              <a:t>ion</a:t>
            </a:r>
            <a:r>
              <a:rPr lang="it-IT" sz="2300" b="1" dirty="0">
                <a:solidFill>
                  <a:srgbClr val="262626"/>
                </a:solidFill>
              </a:rPr>
              <a:t>e)</a:t>
            </a:r>
            <a:endParaRPr lang="it-IT" sz="2300" b="1" dirty="0">
              <a:solidFill>
                <a:srgbClr val="262626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marL="228600" indent="-228600" algn="r" defTabSz="228600">
              <a:lnSpc>
                <a:spcPct val="150000"/>
              </a:lnSpc>
              <a:tabLst>
                <a:tab pos="69850" algn="l"/>
                <a:tab pos="228600" algn="l"/>
              </a:tabLst>
              <a:defRPr sz="3900" b="1">
                <a:solidFill>
                  <a:srgbClr val="666666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it-IT" sz="1950" dirty="0">
                <a:solidFill>
                  <a:srgbClr val="262626"/>
                </a:solidFill>
              </a:rPr>
              <a:t>Wash-out</a:t>
            </a:r>
          </a:p>
          <a:p>
            <a:pPr marL="228600" indent="-228600" algn="r" defTabSz="228600">
              <a:lnSpc>
                <a:spcPct val="150000"/>
              </a:lnSpc>
              <a:tabLst>
                <a:tab pos="69850" algn="l"/>
                <a:tab pos="228600" algn="l"/>
              </a:tabLst>
              <a:defRPr sz="3900" b="1">
                <a:solidFill>
                  <a:srgbClr val="666666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it-IT" sz="1950" dirty="0">
                <a:solidFill>
                  <a:srgbClr val="262626"/>
                </a:solidFill>
              </a:rPr>
              <a:t>Jet Stream</a:t>
            </a:r>
            <a:endParaRPr sz="1950" dirty="0">
              <a:solidFill>
                <a:srgbClr val="262626"/>
              </a:solidFill>
            </a:endParaRPr>
          </a:p>
          <a:p>
            <a:pPr marL="228600" indent="-228600" algn="r" defTabSz="228600">
              <a:lnSpc>
                <a:spcPct val="150000"/>
              </a:lnSpc>
              <a:tabLst>
                <a:tab pos="69850" algn="l"/>
                <a:tab pos="228600" algn="l"/>
              </a:tabLst>
              <a:defRPr sz="3900" b="1">
                <a:solidFill>
                  <a:srgbClr val="666666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1950" dirty="0">
              <a:solidFill>
                <a:srgbClr val="262626"/>
              </a:solidFill>
            </a:endParaRPr>
          </a:p>
          <a:p>
            <a:pPr marL="228600" indent="-228600" algn="r" defTabSz="228600">
              <a:lnSpc>
                <a:spcPct val="120000"/>
              </a:lnSpc>
              <a:tabLst>
                <a:tab pos="69850" algn="l"/>
                <a:tab pos="228600" algn="l"/>
              </a:tabLst>
              <a:defRPr sz="3100" b="1">
                <a:solidFill>
                  <a:srgbClr val="666666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1550" dirty="0">
              <a:solidFill>
                <a:srgbClr val="262626"/>
              </a:solidFill>
            </a:endParaRPr>
          </a:p>
          <a:p>
            <a:pPr marL="228600" indent="-228600" algn="r" defTabSz="228600">
              <a:lnSpc>
                <a:spcPct val="120000"/>
              </a:lnSpc>
              <a:tabLst>
                <a:tab pos="69850" algn="l"/>
                <a:tab pos="228600" algn="l"/>
              </a:tabLst>
              <a:defRPr sz="3100">
                <a:solidFill>
                  <a:srgbClr val="666666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1100" dirty="0">
              <a:solidFill>
                <a:srgbClr val="26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7742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Bild 1" descr="Bildschirmfoto 2014-09-19 um 05.02.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9656" y="1659732"/>
            <a:ext cx="4139804" cy="296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Bild 6" descr="Bildschirmfoto 2014-09-16 um 14.57.5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41007" y="1113235"/>
            <a:ext cx="3808810" cy="390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Inhaltsplatzhalter 2"/>
          <p:cNvSpPr txBox="1">
            <a:spLocks noChangeArrowheads="1"/>
          </p:cNvSpPr>
          <p:nvPr/>
        </p:nvSpPr>
        <p:spPr bwMode="auto">
          <a:xfrm>
            <a:off x="1385888" y="1063229"/>
            <a:ext cx="6515100" cy="3531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de-DE" altLang="it-IT" sz="2100" b="1">
                <a:solidFill>
                  <a:srgbClr val="004180"/>
                </a:solidFill>
                <a:latin typeface="Calibri" pitchFamily="34" charset="0"/>
              </a:rPr>
              <a:t>meccanotrasduzione</a:t>
            </a:r>
            <a:endParaRPr lang="de-DE" altLang="it-IT" sz="2100">
              <a:solidFill>
                <a:srgbClr val="004180"/>
              </a:solidFill>
              <a:latin typeface="Calibri" pitchFamily="34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de-DE" altLang="it-IT" sz="1500">
              <a:solidFill>
                <a:srgbClr val="004180"/>
              </a:solidFill>
              <a:latin typeface="Calibri" pitchFamily="34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de-DE" altLang="it-IT" sz="1500">
              <a:solidFill>
                <a:srgbClr val="004180"/>
              </a:solidFill>
              <a:latin typeface="Calibri" pitchFamily="34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de-DE" altLang="it-IT" sz="1500">
              <a:solidFill>
                <a:srgbClr val="004180"/>
              </a:solidFill>
              <a:latin typeface="Calibri" pitchFamily="34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de-DE" altLang="it-IT" sz="1500">
              <a:solidFill>
                <a:srgbClr val="004180"/>
              </a:solidFill>
              <a:latin typeface="Calibri" pitchFamily="34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de-DE" altLang="it-IT" sz="1500">
              <a:solidFill>
                <a:srgbClr val="004180"/>
              </a:solidFill>
              <a:latin typeface="Calibri" pitchFamily="34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de-DE" altLang="it-IT" sz="1500">
              <a:solidFill>
                <a:srgbClr val="004180"/>
              </a:solidFill>
              <a:latin typeface="Calibri" pitchFamily="34" charset="0"/>
            </a:endParaRPr>
          </a:p>
        </p:txBody>
      </p:sp>
      <p:sp>
        <p:nvSpPr>
          <p:cNvPr id="6" name="Abgerundetes Rechteck 5"/>
          <p:cNvSpPr/>
          <p:nvPr/>
        </p:nvSpPr>
        <p:spPr>
          <a:xfrm>
            <a:off x="1439466" y="250031"/>
            <a:ext cx="3996928" cy="863204"/>
          </a:xfrm>
          <a:prstGeom prst="roundRect">
            <a:avLst/>
          </a:prstGeom>
          <a:solidFill>
            <a:schemeClr val="bg1"/>
          </a:solidFill>
          <a:effectLst>
            <a:outerShdw blurRad="346075" dist="23000" dir="1620000" sx="101000" sy="101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1800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Meccanismi</a:t>
            </a:r>
            <a:r>
              <a:rPr lang="en-GB" sz="1800" dirty="0">
                <a:solidFill>
                  <a:srgbClr val="1C4696"/>
                </a:solidFill>
                <a:latin typeface="Arial Rounded MT Bold"/>
                <a:cs typeface="Arial Rounded MT Bold"/>
              </a:rPr>
              <a:t> di </a:t>
            </a:r>
            <a:r>
              <a:rPr lang="en-GB" sz="1800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azione</a:t>
            </a:r>
            <a:r>
              <a:rPr lang="en-GB" sz="1800" dirty="0">
                <a:solidFill>
                  <a:srgbClr val="1C4696"/>
                </a:solidFill>
                <a:latin typeface="Arial Rounded MT Bold"/>
                <a:cs typeface="Arial Rounded MT Bold"/>
              </a:rPr>
              <a:t> </a:t>
            </a:r>
            <a:r>
              <a:rPr lang="en-GB" sz="1800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dell’onda</a:t>
            </a:r>
            <a:r>
              <a:rPr lang="en-GB" sz="1800" dirty="0">
                <a:solidFill>
                  <a:srgbClr val="1C4696"/>
                </a:solidFill>
                <a:latin typeface="Arial Rounded MT Bold"/>
                <a:cs typeface="Arial Rounded MT Bold"/>
              </a:rPr>
              <a:t> </a:t>
            </a:r>
            <a:r>
              <a:rPr lang="en-GB" sz="1800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d’urto</a:t>
            </a:r>
            <a:r>
              <a:rPr lang="en-GB" sz="1800" dirty="0">
                <a:solidFill>
                  <a:srgbClr val="1C4696"/>
                </a:solidFill>
                <a:latin typeface="Arial Rounded MT Bold"/>
                <a:cs typeface="Arial Rounded MT Bold"/>
              </a:rPr>
              <a:t> </a:t>
            </a:r>
            <a:r>
              <a:rPr lang="en-GB" sz="1800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focalizzata</a:t>
            </a:r>
            <a:endParaRPr lang="en-GB" sz="1800" dirty="0">
              <a:solidFill>
                <a:srgbClr val="1C4696"/>
              </a:solidFill>
              <a:latin typeface="Arial Rounded MT Bold"/>
              <a:cs typeface="Arial Rounded MT Bold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1439466" y="1383507"/>
            <a:ext cx="6172200" cy="3394472"/>
          </a:xfrm>
        </p:spPr>
        <p:txBody>
          <a:bodyPr/>
          <a:lstStyle/>
          <a:p>
            <a:pPr>
              <a:defRPr/>
            </a:pPr>
            <a:r>
              <a:rPr lang="da-DK" sz="1500" dirty="0" err="1"/>
              <a:t>Aumento</a:t>
            </a:r>
            <a:r>
              <a:rPr lang="da-DK" sz="1500" dirty="0"/>
              <a:t> della </a:t>
            </a:r>
            <a:r>
              <a:rPr lang="da-DK" sz="1500" dirty="0" err="1"/>
              <a:t>permeabilità</a:t>
            </a:r>
            <a:r>
              <a:rPr lang="da-DK" sz="1500" dirty="0"/>
              <a:t> </a:t>
            </a:r>
            <a:r>
              <a:rPr lang="da-DK" sz="1500" dirty="0" err="1"/>
              <a:t>cellulare</a:t>
            </a:r>
            <a:endParaRPr lang="da-DK" sz="1500" dirty="0"/>
          </a:p>
          <a:p>
            <a:pPr>
              <a:defRPr/>
            </a:pPr>
            <a:r>
              <a:rPr lang="da-DK" sz="1500" dirty="0" err="1"/>
              <a:t>Stimulazione</a:t>
            </a:r>
            <a:r>
              <a:rPr lang="da-DK" sz="1500" dirty="0"/>
              <a:t> della </a:t>
            </a:r>
            <a:r>
              <a:rPr lang="da-DK" sz="1500" dirty="0" err="1"/>
              <a:t>microcircolazione</a:t>
            </a:r>
            <a:r>
              <a:rPr lang="da-DK" sz="1500" dirty="0"/>
              <a:t> (sistema </a:t>
            </a:r>
            <a:r>
              <a:rPr lang="da-DK" sz="1500" dirty="0" err="1"/>
              <a:t>sanguigno</a:t>
            </a:r>
            <a:r>
              <a:rPr lang="da-DK" sz="1500" dirty="0"/>
              <a:t> e </a:t>
            </a:r>
            <a:r>
              <a:rPr lang="da-DK" sz="1500" dirty="0" err="1"/>
              <a:t>linfatico</a:t>
            </a:r>
            <a:r>
              <a:rPr lang="da-DK" sz="1500" dirty="0"/>
              <a:t>)</a:t>
            </a:r>
          </a:p>
          <a:p>
            <a:pPr>
              <a:defRPr/>
            </a:pPr>
            <a:r>
              <a:rPr lang="da-DK" sz="1500" dirty="0" err="1"/>
              <a:t>Rilascio</a:t>
            </a:r>
            <a:r>
              <a:rPr lang="da-DK" sz="1500" dirty="0"/>
              <a:t> della </a:t>
            </a:r>
            <a:r>
              <a:rPr lang="da-DK" sz="1500" dirty="0" err="1"/>
              <a:t>sostanza</a:t>
            </a:r>
            <a:r>
              <a:rPr lang="da-DK" sz="1500" dirty="0"/>
              <a:t> P</a:t>
            </a:r>
          </a:p>
          <a:p>
            <a:pPr>
              <a:defRPr/>
            </a:pPr>
            <a:r>
              <a:rPr lang="de-DE" sz="1500" dirty="0" err="1"/>
              <a:t>Iper-stimolazione</a:t>
            </a:r>
            <a:r>
              <a:rPr lang="de-DE" sz="1500" dirty="0"/>
              <a:t> </a:t>
            </a:r>
            <a:r>
              <a:rPr lang="de-DE" sz="1500" dirty="0" err="1"/>
              <a:t>analgesica</a:t>
            </a:r>
            <a:endParaRPr lang="de-DE" sz="1500" dirty="0"/>
          </a:p>
          <a:p>
            <a:pPr lvl="1">
              <a:buFontTx/>
              <a:buChar char="-"/>
              <a:defRPr/>
            </a:pPr>
            <a:r>
              <a:rPr lang="de-DE" sz="1350" dirty="0" err="1"/>
              <a:t>Agisce</a:t>
            </a:r>
            <a:r>
              <a:rPr lang="de-DE" sz="1350" dirty="0"/>
              <a:t> </a:t>
            </a:r>
            <a:r>
              <a:rPr lang="de-DE" sz="1350" dirty="0" err="1"/>
              <a:t>direttamente</a:t>
            </a:r>
            <a:r>
              <a:rPr lang="de-DE" sz="1350" dirty="0"/>
              <a:t> </a:t>
            </a:r>
            <a:r>
              <a:rPr lang="de-DE" sz="1350" dirty="0" err="1"/>
              <a:t>sulle</a:t>
            </a:r>
            <a:r>
              <a:rPr lang="de-DE" sz="1350" dirty="0"/>
              <a:t> </a:t>
            </a:r>
            <a:r>
              <a:rPr lang="de-DE" sz="1350" dirty="0" err="1"/>
              <a:t>fibre</a:t>
            </a:r>
            <a:r>
              <a:rPr lang="de-DE" sz="1350" dirty="0"/>
              <a:t> </a:t>
            </a:r>
            <a:r>
              <a:rPr lang="de-DE" sz="1350" dirty="0" err="1"/>
              <a:t>nervose</a:t>
            </a:r>
            <a:r>
              <a:rPr lang="de-DE" sz="1350" dirty="0"/>
              <a:t> </a:t>
            </a:r>
            <a:r>
              <a:rPr lang="de-DE" sz="1350" dirty="0" err="1"/>
              <a:t>che</a:t>
            </a:r>
            <a:r>
              <a:rPr lang="de-DE" sz="1350" dirty="0"/>
              <a:t> </a:t>
            </a:r>
            <a:r>
              <a:rPr lang="de-DE" sz="1350" dirty="0" err="1"/>
              <a:t>trasmettono</a:t>
            </a:r>
            <a:r>
              <a:rPr lang="de-DE" sz="1350" dirty="0"/>
              <a:t> </a:t>
            </a:r>
            <a:r>
              <a:rPr lang="de-DE" sz="1350" dirty="0" err="1"/>
              <a:t>il</a:t>
            </a:r>
            <a:r>
              <a:rPr lang="de-DE" sz="1350" dirty="0"/>
              <a:t> </a:t>
            </a:r>
            <a:r>
              <a:rPr lang="de-DE" sz="1350" dirty="0" err="1"/>
              <a:t>segnale</a:t>
            </a:r>
            <a:r>
              <a:rPr lang="de-DE" sz="1350" dirty="0"/>
              <a:t> del </a:t>
            </a:r>
            <a:r>
              <a:rPr lang="de-DE" sz="1350" dirty="0" err="1"/>
              <a:t>dolore</a:t>
            </a:r>
            <a:r>
              <a:rPr lang="de-DE" sz="1350" dirty="0"/>
              <a:t> al </a:t>
            </a:r>
            <a:r>
              <a:rPr lang="de-DE" sz="1350" dirty="0" err="1"/>
              <a:t>nostro</a:t>
            </a:r>
            <a:r>
              <a:rPr lang="de-DE" sz="1350" dirty="0"/>
              <a:t> </a:t>
            </a:r>
            <a:r>
              <a:rPr lang="de-DE" sz="1350" dirty="0" err="1"/>
              <a:t>cervello</a:t>
            </a:r>
            <a:r>
              <a:rPr lang="de-DE" sz="1350" dirty="0"/>
              <a:t>  („Gate-Control“)</a:t>
            </a:r>
            <a:endParaRPr lang="da-DK" sz="1500" dirty="0"/>
          </a:p>
          <a:p>
            <a:pPr>
              <a:defRPr/>
            </a:pPr>
            <a:r>
              <a:rPr lang="da-DK" sz="1500" dirty="0" err="1"/>
              <a:t>Riduzione</a:t>
            </a:r>
            <a:r>
              <a:rPr lang="da-DK" sz="1500" dirty="0"/>
              <a:t> di fibre </a:t>
            </a:r>
            <a:r>
              <a:rPr lang="da-DK" sz="1500" dirty="0" err="1"/>
              <a:t>nervose</a:t>
            </a:r>
            <a:r>
              <a:rPr lang="da-DK" sz="1500" dirty="0"/>
              <a:t> non </a:t>
            </a:r>
            <a:r>
              <a:rPr lang="da-DK" sz="1500" dirty="0" err="1"/>
              <a:t>mielinizzate</a:t>
            </a:r>
            <a:endParaRPr lang="da-DK" sz="1500" dirty="0"/>
          </a:p>
          <a:p>
            <a:pPr>
              <a:defRPr/>
            </a:pPr>
            <a:r>
              <a:rPr lang="da-DK" sz="1500" dirty="0" err="1"/>
              <a:t>Rilascio</a:t>
            </a:r>
            <a:r>
              <a:rPr lang="da-DK" sz="1500" dirty="0"/>
              <a:t> di </a:t>
            </a:r>
            <a:r>
              <a:rPr lang="da-DK" sz="1500" dirty="0" err="1"/>
              <a:t>ossido</a:t>
            </a:r>
            <a:r>
              <a:rPr lang="da-DK" sz="1500" dirty="0"/>
              <a:t> </a:t>
            </a:r>
            <a:r>
              <a:rPr lang="da-DK" sz="1500" dirty="0" err="1"/>
              <a:t>nitrico</a:t>
            </a:r>
            <a:r>
              <a:rPr lang="da-DK" sz="1500" dirty="0"/>
              <a:t> (NO), </a:t>
            </a:r>
            <a:r>
              <a:rPr lang="da-DK" sz="1500" dirty="0" err="1"/>
              <a:t>che</a:t>
            </a:r>
            <a:r>
              <a:rPr lang="da-DK" sz="1500" dirty="0"/>
              <a:t> causa </a:t>
            </a:r>
            <a:r>
              <a:rPr lang="da-DK" sz="1500" dirty="0" err="1"/>
              <a:t>vasodilatazione</a:t>
            </a:r>
            <a:r>
              <a:rPr lang="da-DK" sz="1500" dirty="0"/>
              <a:t>, </a:t>
            </a:r>
            <a:r>
              <a:rPr lang="da-DK" sz="1500" dirty="0" err="1"/>
              <a:t>aumento</a:t>
            </a:r>
            <a:r>
              <a:rPr lang="da-DK" sz="1500" dirty="0"/>
              <a:t> del  </a:t>
            </a:r>
            <a:r>
              <a:rPr lang="da-DK" sz="1500" dirty="0" err="1"/>
              <a:t>metabolismo</a:t>
            </a:r>
            <a:r>
              <a:rPr lang="da-DK" sz="1500" dirty="0"/>
              <a:t> e </a:t>
            </a:r>
            <a:r>
              <a:rPr lang="da-DK" sz="1500" dirty="0" err="1"/>
              <a:t>angiogenesi</a:t>
            </a:r>
            <a:r>
              <a:rPr lang="da-DK" sz="1500" dirty="0"/>
              <a:t> e ha </a:t>
            </a:r>
            <a:r>
              <a:rPr lang="da-DK" sz="1500" dirty="0" err="1"/>
              <a:t>un</a:t>
            </a:r>
            <a:r>
              <a:rPr lang="da-DK" sz="1500" dirty="0"/>
              <a:t> </a:t>
            </a:r>
            <a:r>
              <a:rPr lang="da-DK" sz="1500" dirty="0" err="1"/>
              <a:t>effetto</a:t>
            </a:r>
            <a:r>
              <a:rPr lang="da-DK" sz="1500" dirty="0"/>
              <a:t> </a:t>
            </a:r>
            <a:r>
              <a:rPr lang="da-DK" sz="1500" dirty="0" err="1"/>
              <a:t>anti-infiammatorio</a:t>
            </a:r>
            <a:endParaRPr lang="da-DK" sz="1500" dirty="0"/>
          </a:p>
          <a:p>
            <a:pPr>
              <a:defRPr/>
            </a:pPr>
            <a:r>
              <a:rPr lang="da-DK" sz="1500" dirty="0" err="1"/>
              <a:t>Rilascio</a:t>
            </a:r>
            <a:r>
              <a:rPr lang="da-DK" sz="1500" dirty="0"/>
              <a:t> di </a:t>
            </a:r>
            <a:r>
              <a:rPr lang="da-DK" sz="1500" dirty="0" err="1"/>
              <a:t>fattori</a:t>
            </a:r>
            <a:r>
              <a:rPr lang="da-DK" sz="1500" dirty="0"/>
              <a:t> di </a:t>
            </a:r>
            <a:r>
              <a:rPr lang="da-DK" sz="1500" dirty="0" err="1"/>
              <a:t>crescita</a:t>
            </a:r>
            <a:r>
              <a:rPr lang="da-DK" sz="1500" dirty="0"/>
              <a:t>  (</a:t>
            </a:r>
            <a:r>
              <a:rPr lang="da-DK" sz="1500" dirty="0" err="1"/>
              <a:t>vasi</a:t>
            </a:r>
            <a:r>
              <a:rPr lang="da-DK" sz="1500" dirty="0"/>
              <a:t> </a:t>
            </a:r>
            <a:r>
              <a:rPr lang="da-DK" sz="1500" dirty="0" err="1"/>
              <a:t>sanguigni</a:t>
            </a:r>
            <a:r>
              <a:rPr lang="da-DK" sz="1500" dirty="0"/>
              <a:t>, </a:t>
            </a:r>
            <a:r>
              <a:rPr lang="da-DK" sz="1500" dirty="0" err="1"/>
              <a:t>epitelio</a:t>
            </a:r>
            <a:r>
              <a:rPr lang="da-DK" sz="1500" dirty="0"/>
              <a:t>, </a:t>
            </a:r>
            <a:r>
              <a:rPr lang="da-DK" sz="1500" dirty="0" err="1"/>
              <a:t>ossa</a:t>
            </a:r>
            <a:r>
              <a:rPr lang="da-DK" sz="1500" dirty="0"/>
              <a:t>, </a:t>
            </a:r>
            <a:r>
              <a:rPr lang="da-DK" sz="1500" dirty="0" err="1"/>
              <a:t>collagene</a:t>
            </a:r>
            <a:r>
              <a:rPr lang="da-DK" sz="1500" dirty="0"/>
              <a:t>, etc.)</a:t>
            </a:r>
          </a:p>
          <a:p>
            <a:pPr>
              <a:defRPr/>
            </a:pPr>
            <a:r>
              <a:rPr lang="da-DK" sz="1500" dirty="0" err="1"/>
              <a:t>Stimolazione</a:t>
            </a:r>
            <a:r>
              <a:rPr lang="da-DK" sz="1500" dirty="0"/>
              <a:t> delle </a:t>
            </a:r>
            <a:r>
              <a:rPr lang="da-DK" sz="1500" dirty="0" err="1"/>
              <a:t>cellule</a:t>
            </a:r>
            <a:r>
              <a:rPr lang="da-DK" sz="1500" dirty="0"/>
              <a:t> </a:t>
            </a:r>
            <a:r>
              <a:rPr lang="da-DK" sz="1500" dirty="0" err="1"/>
              <a:t>staminali</a:t>
            </a:r>
            <a:endParaRPr lang="da-DK" sz="1500" dirty="0"/>
          </a:p>
          <a:p>
            <a:pPr marL="0" indent="0">
              <a:buNone/>
              <a:defRPr/>
            </a:pPr>
            <a:endParaRPr lang="da-DK" dirty="0"/>
          </a:p>
        </p:txBody>
      </p:sp>
      <p:sp>
        <p:nvSpPr>
          <p:cNvPr id="4" name="Abgerundetes Rechteck 3"/>
          <p:cNvSpPr/>
          <p:nvPr/>
        </p:nvSpPr>
        <p:spPr>
          <a:xfrm>
            <a:off x="1439466" y="250031"/>
            <a:ext cx="3996928" cy="863204"/>
          </a:xfrm>
          <a:prstGeom prst="roundRect">
            <a:avLst/>
          </a:prstGeom>
          <a:solidFill>
            <a:schemeClr val="bg1"/>
          </a:solidFill>
          <a:effectLst>
            <a:outerShdw blurRad="346075" dist="23000" dir="1620000" sx="101000" sy="101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1800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Meccanismi</a:t>
            </a:r>
            <a:r>
              <a:rPr lang="en-GB" sz="1800" dirty="0">
                <a:solidFill>
                  <a:srgbClr val="1C4696"/>
                </a:solidFill>
                <a:latin typeface="Arial Rounded MT Bold"/>
                <a:cs typeface="Arial Rounded MT Bold"/>
              </a:rPr>
              <a:t> di </a:t>
            </a:r>
            <a:r>
              <a:rPr lang="en-GB" sz="1800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azione</a:t>
            </a:r>
            <a:endParaRPr lang="en-GB" sz="1800" dirty="0">
              <a:solidFill>
                <a:srgbClr val="1C4696"/>
              </a:solidFill>
              <a:latin typeface="Arial Rounded MT Bold"/>
              <a:cs typeface="Arial Rounded MT Bold"/>
            </a:endParaRPr>
          </a:p>
          <a:p>
            <a:pPr>
              <a:defRPr/>
            </a:pPr>
            <a:r>
              <a:rPr lang="en-GB" sz="1500" i="1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Comprovati</a:t>
            </a:r>
            <a:r>
              <a:rPr lang="en-GB" sz="1500" i="1" dirty="0">
                <a:solidFill>
                  <a:srgbClr val="1C4696"/>
                </a:solidFill>
                <a:latin typeface="Arial Rounded MT Bold"/>
                <a:cs typeface="Arial Rounded MT Bold"/>
              </a:rPr>
              <a:t> </a:t>
            </a:r>
            <a:r>
              <a:rPr lang="en-GB" sz="1500" i="1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scientificamente</a:t>
            </a:r>
            <a:endParaRPr lang="en-GB" sz="1500" i="1" dirty="0">
              <a:solidFill>
                <a:srgbClr val="1C4696"/>
              </a:solidFill>
              <a:latin typeface="Arial Rounded MT Bold"/>
              <a:cs typeface="Arial Rounded MT Bold"/>
            </a:endParaRPr>
          </a:p>
        </p:txBody>
      </p:sp>
    </p:spTree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17947" y="1306116"/>
            <a:ext cx="6172200" cy="3394472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endParaRPr lang="de-DE" sz="750" dirty="0"/>
          </a:p>
          <a:p>
            <a:pPr>
              <a:defRPr/>
            </a:pPr>
            <a:r>
              <a:rPr lang="de-DE" sz="1800" dirty="0" err="1">
                <a:solidFill>
                  <a:schemeClr val="accent1"/>
                </a:solidFill>
                <a:latin typeface="+mj-lt"/>
              </a:rPr>
              <a:t>Patologie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tumorali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nella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finestra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di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ingresso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</a:t>
            </a:r>
          </a:p>
          <a:p>
            <a:pPr>
              <a:defRPr/>
            </a:pPr>
            <a:r>
              <a:rPr lang="de-DE" sz="1800" dirty="0" err="1">
                <a:solidFill>
                  <a:schemeClr val="accent1"/>
                </a:solidFill>
                <a:latin typeface="+mj-lt"/>
              </a:rPr>
              <a:t>Tessuti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cerebrali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(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sperimentazioni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in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corso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)</a:t>
            </a:r>
          </a:p>
          <a:p>
            <a:pPr>
              <a:defRPr/>
            </a:pPr>
            <a:r>
              <a:rPr lang="de-DE" sz="1800" dirty="0" err="1">
                <a:solidFill>
                  <a:schemeClr val="accent1"/>
                </a:solidFill>
                <a:latin typeface="+mj-lt"/>
              </a:rPr>
              <a:t>Infezioni</a:t>
            </a:r>
            <a:endParaRPr lang="de-DE" sz="1800" dirty="0">
              <a:solidFill>
                <a:schemeClr val="accent1"/>
              </a:solidFill>
              <a:latin typeface="+mj-lt"/>
            </a:endParaRPr>
          </a:p>
          <a:p>
            <a:pPr>
              <a:defRPr/>
            </a:pPr>
            <a:r>
              <a:rPr lang="de-DE" sz="1800" dirty="0" err="1">
                <a:solidFill>
                  <a:schemeClr val="accent1"/>
                </a:solidFill>
                <a:latin typeface="+mj-lt"/>
              </a:rPr>
              <a:t>Disordini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della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coagulazione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(prima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dell‘utilizzo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,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è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necessaria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un‘analisi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dello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stato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della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coagulazione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)</a:t>
            </a:r>
          </a:p>
          <a:p>
            <a:pPr>
              <a:defRPr/>
            </a:pPr>
            <a:r>
              <a:rPr lang="de-DE" sz="1800" dirty="0">
                <a:solidFill>
                  <a:schemeClr val="accent1"/>
                </a:solidFill>
                <a:latin typeface="+mj-lt"/>
              </a:rPr>
              <a:t>Uso di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terapie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di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emodiluizione</a:t>
            </a:r>
            <a:endParaRPr lang="de-DE" sz="1800" dirty="0">
              <a:solidFill>
                <a:schemeClr val="accent1"/>
              </a:solidFill>
              <a:latin typeface="+mj-lt"/>
            </a:endParaRPr>
          </a:p>
          <a:p>
            <a:pPr>
              <a:defRPr/>
            </a:pPr>
            <a:r>
              <a:rPr lang="de-DE" sz="1800" dirty="0" err="1">
                <a:solidFill>
                  <a:schemeClr val="accent1"/>
                </a:solidFill>
                <a:latin typeface="+mj-lt"/>
              </a:rPr>
              <a:t>Tessuto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polmonare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nella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finestra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di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accesso</a:t>
            </a:r>
            <a:endParaRPr lang="de-DE" sz="1800" dirty="0">
              <a:solidFill>
                <a:schemeClr val="accent1"/>
              </a:solidFill>
              <a:latin typeface="+mj-lt"/>
            </a:endParaRPr>
          </a:p>
          <a:p>
            <a:pPr>
              <a:defRPr/>
            </a:pPr>
            <a:r>
              <a:rPr lang="de-DE" sz="1800" dirty="0" err="1">
                <a:solidFill>
                  <a:schemeClr val="accent1"/>
                </a:solidFill>
                <a:latin typeface="+mj-lt"/>
              </a:rPr>
              <a:t>Gravidanza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(solo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area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dell‘embrione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e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del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feto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)</a:t>
            </a:r>
          </a:p>
          <a:p>
            <a:pPr>
              <a:defRPr/>
            </a:pPr>
            <a:r>
              <a:rPr lang="de-DE" sz="1800" dirty="0">
                <a:solidFill>
                  <a:schemeClr val="accent1"/>
                </a:solidFill>
                <a:latin typeface="+mj-lt"/>
              </a:rPr>
              <a:t>Disco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epifisario</a:t>
            </a:r>
            <a:endParaRPr lang="de-DE" sz="1800" dirty="0">
              <a:solidFill>
                <a:schemeClr val="accent1"/>
              </a:solidFill>
              <a:latin typeface="+mj-lt"/>
            </a:endParaRPr>
          </a:p>
          <a:p>
            <a:pPr>
              <a:defRPr/>
            </a:pPr>
            <a:r>
              <a:rPr lang="de-DE" sz="1800" dirty="0" err="1">
                <a:solidFill>
                  <a:schemeClr val="accent1"/>
                </a:solidFill>
                <a:latin typeface="+mj-lt"/>
              </a:rPr>
              <a:t>Pazienti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giovani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(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verificare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quanto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indicato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sul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manuale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)</a:t>
            </a:r>
          </a:p>
          <a:p>
            <a:pPr>
              <a:defRPr/>
            </a:pPr>
            <a:endParaRPr lang="de-DE" dirty="0">
              <a:solidFill>
                <a:schemeClr val="accent1"/>
              </a:solidFill>
            </a:endParaRPr>
          </a:p>
          <a:p>
            <a:pPr>
              <a:defRPr/>
            </a:pPr>
            <a:endParaRPr lang="de-DE" dirty="0"/>
          </a:p>
        </p:txBody>
      </p:sp>
      <p:sp>
        <p:nvSpPr>
          <p:cNvPr id="6" name="Abgerundetes Rechteck 5"/>
          <p:cNvSpPr/>
          <p:nvPr/>
        </p:nvSpPr>
        <p:spPr>
          <a:xfrm>
            <a:off x="717948" y="121444"/>
            <a:ext cx="8293894" cy="863204"/>
          </a:xfrm>
          <a:prstGeom prst="roundRect">
            <a:avLst>
              <a:gd name="adj" fmla="val 6872"/>
            </a:avLst>
          </a:prstGeom>
          <a:solidFill>
            <a:schemeClr val="bg1"/>
          </a:solidFill>
          <a:ln w="6350">
            <a:solidFill>
              <a:srgbClr val="0070C0"/>
            </a:solidFill>
          </a:ln>
          <a:effectLst>
            <a:outerShdw blurRad="346075" dist="23000" dir="1620000" sx="101000" sy="101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2400" dirty="0">
                <a:solidFill>
                  <a:srgbClr val="1C4696"/>
                </a:solidFill>
                <a:cs typeface="Arial Rounded MT Bold"/>
              </a:rPr>
              <a:t>          </a:t>
            </a:r>
            <a:r>
              <a:rPr lang="en-GB" sz="2400" dirty="0" err="1">
                <a:solidFill>
                  <a:schemeClr val="accent1"/>
                </a:solidFill>
                <a:latin typeface="+mj-lt"/>
                <a:cs typeface="Arial Rounded MT Bold"/>
              </a:rPr>
              <a:t>Controindicazioni</a:t>
            </a:r>
            <a:r>
              <a:rPr lang="en-GB" sz="2400" dirty="0">
                <a:solidFill>
                  <a:schemeClr val="accent1"/>
                </a:solidFill>
                <a:latin typeface="+mj-lt"/>
                <a:cs typeface="Arial Rounded MT Bold"/>
              </a:rPr>
              <a:t> </a:t>
            </a:r>
            <a:r>
              <a:rPr lang="en-GB" sz="2400" dirty="0" err="1">
                <a:solidFill>
                  <a:schemeClr val="accent1"/>
                </a:solidFill>
                <a:latin typeface="+mj-lt"/>
                <a:cs typeface="Arial Rounded MT Bold"/>
              </a:rPr>
              <a:t>all’uso</a:t>
            </a:r>
            <a:r>
              <a:rPr lang="en-GB" sz="2400" dirty="0">
                <a:solidFill>
                  <a:schemeClr val="accent1"/>
                </a:solidFill>
                <a:latin typeface="+mj-lt"/>
                <a:cs typeface="Arial Rounded MT Bold"/>
              </a:rPr>
              <a:t> </a:t>
            </a:r>
            <a:r>
              <a:rPr lang="en-GB" sz="2400" dirty="0" err="1">
                <a:solidFill>
                  <a:schemeClr val="accent1"/>
                </a:solidFill>
                <a:latin typeface="+mj-lt"/>
                <a:cs typeface="Arial Rounded MT Bold"/>
              </a:rPr>
              <a:t>delle</a:t>
            </a:r>
            <a:r>
              <a:rPr lang="en-GB" sz="2400" dirty="0">
                <a:solidFill>
                  <a:schemeClr val="accent1"/>
                </a:solidFill>
                <a:latin typeface="+mj-lt"/>
                <a:cs typeface="Arial Rounded MT Bold"/>
              </a:rPr>
              <a:t> </a:t>
            </a:r>
            <a:r>
              <a:rPr lang="en-GB" sz="2400" dirty="0" err="1">
                <a:solidFill>
                  <a:schemeClr val="accent1"/>
                </a:solidFill>
                <a:latin typeface="+mj-lt"/>
                <a:cs typeface="Arial Rounded MT Bold"/>
              </a:rPr>
              <a:t>onde</a:t>
            </a:r>
            <a:r>
              <a:rPr lang="en-GB" sz="2400" dirty="0">
                <a:solidFill>
                  <a:schemeClr val="accent1"/>
                </a:solidFill>
                <a:latin typeface="+mj-lt"/>
                <a:cs typeface="Arial Rounded MT Bold"/>
              </a:rPr>
              <a:t> </a:t>
            </a:r>
            <a:r>
              <a:rPr lang="en-GB" sz="2400" dirty="0" err="1">
                <a:solidFill>
                  <a:schemeClr val="accent1"/>
                </a:solidFill>
                <a:latin typeface="+mj-lt"/>
                <a:cs typeface="Arial Rounded MT Bold"/>
              </a:rPr>
              <a:t>d’urto</a:t>
            </a:r>
            <a:r>
              <a:rPr lang="en-GB" sz="2400" dirty="0">
                <a:solidFill>
                  <a:schemeClr val="accent1"/>
                </a:solidFill>
                <a:latin typeface="+mj-lt"/>
                <a:cs typeface="Arial Rounded MT Bold"/>
              </a:rPr>
              <a:t> </a:t>
            </a:r>
            <a:r>
              <a:rPr lang="en-GB" sz="2400" dirty="0" err="1">
                <a:solidFill>
                  <a:schemeClr val="accent1"/>
                </a:solidFill>
                <a:latin typeface="+mj-lt"/>
                <a:cs typeface="Arial Rounded MT Bold"/>
              </a:rPr>
              <a:t>focalizzate</a:t>
            </a:r>
            <a:endParaRPr lang="en-GB" sz="2400" dirty="0">
              <a:solidFill>
                <a:schemeClr val="accent1"/>
              </a:solidFill>
              <a:latin typeface="+mj-lt"/>
              <a:cs typeface="Arial Rounded MT Bol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5">
            <a:extLst>
              <a:ext uri="{FF2B5EF4-FFF2-40B4-BE49-F238E27FC236}">
                <a16:creationId xmlns:a16="http://schemas.microsoft.com/office/drawing/2014/main" id="{F0241FAD-362D-89B2-9113-CA1A9BDA0C04}"/>
              </a:ext>
            </a:extLst>
          </p:cNvPr>
          <p:cNvSpPr txBox="1">
            <a:spLocks/>
          </p:cNvSpPr>
          <p:nvPr/>
        </p:nvSpPr>
        <p:spPr>
          <a:xfrm>
            <a:off x="628650" y="50430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000" dirty="0">
                <a:solidFill>
                  <a:srgbClr val="0070C0"/>
                </a:solidFill>
              </a:rPr>
              <a:t>Leggenda - Storia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343DAE01-1C77-DCFA-1533-BEC639411D33}"/>
              </a:ext>
            </a:extLst>
          </p:cNvPr>
          <p:cNvSpPr txBox="1"/>
          <p:nvPr/>
        </p:nvSpPr>
        <p:spPr>
          <a:xfrm>
            <a:off x="534425" y="1668265"/>
            <a:ext cx="8269472" cy="1806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013" dirty="0">
                <a:solidFill>
                  <a:srgbClr val="0070C0"/>
                </a:solidFill>
              </a:rPr>
              <a:t>I soldati di servizio nei sottomarini</a:t>
            </a:r>
            <a:r>
              <a:rPr lang="it-IT" sz="1013" dirty="0"/>
              <a:t>, a causa della </a:t>
            </a:r>
            <a:r>
              <a:rPr lang="it-IT" sz="1013" dirty="0">
                <a:solidFill>
                  <a:srgbClr val="0070C0"/>
                </a:solidFill>
              </a:rPr>
              <a:t>dieta</a:t>
            </a:r>
            <a:r>
              <a:rPr lang="it-IT" sz="1013" dirty="0"/>
              <a:t> a base di cibi disidratati e delle scarse riserve d’acqua, soffrivano di una sorta di malattia professionale: la </a:t>
            </a:r>
            <a:r>
              <a:rPr lang="it-IT" sz="1013" dirty="0">
                <a:solidFill>
                  <a:srgbClr val="0070C0"/>
                </a:solidFill>
              </a:rPr>
              <a:t>Calcolosi Urinaria.</a:t>
            </a:r>
          </a:p>
          <a:p>
            <a:pPr algn="just"/>
            <a:endParaRPr lang="it-IT" sz="1013" dirty="0">
              <a:solidFill>
                <a:srgbClr val="0070C0"/>
              </a:solidFill>
            </a:endParaRPr>
          </a:p>
          <a:p>
            <a:pPr algn="just"/>
            <a:r>
              <a:rPr lang="it-IT" sz="1013" dirty="0"/>
              <a:t>Si cercava di comprendere all’epoca, per quale motivo si verificassero così frequentemente casi di </a:t>
            </a:r>
            <a:r>
              <a:rPr lang="it-IT" sz="1013" dirty="0">
                <a:solidFill>
                  <a:srgbClr val="0070C0"/>
                </a:solidFill>
              </a:rPr>
              <a:t>Coliche renali e conseguente espulsione di concrezione sabbiosa</a:t>
            </a:r>
            <a:r>
              <a:rPr lang="it-IT" sz="1013" dirty="0"/>
              <a:t> nei soggetti affetti dalla patologia.</a:t>
            </a:r>
          </a:p>
          <a:p>
            <a:pPr algn="just"/>
            <a:endParaRPr lang="it-IT" sz="1013" dirty="0"/>
          </a:p>
          <a:p>
            <a:r>
              <a:rPr lang="it-IT" sz="1013" dirty="0"/>
              <a:t>Vennero messe in relazione le </a:t>
            </a:r>
            <a:r>
              <a:rPr lang="it-IT" sz="1013" dirty="0">
                <a:solidFill>
                  <a:srgbClr val="0070C0"/>
                </a:solidFill>
              </a:rPr>
              <a:t>esplosioni delle bombe di profondità</a:t>
            </a:r>
            <a:r>
              <a:rPr lang="it-IT" sz="1013" dirty="0"/>
              <a:t>, sganciate dalle navi a caccia di sottomarini e il verificarsi </a:t>
            </a:r>
            <a:r>
              <a:rPr lang="it-IT" sz="1013" dirty="0">
                <a:solidFill>
                  <a:srgbClr val="0070C0"/>
                </a:solidFill>
              </a:rPr>
              <a:t>del fenomeno delle coliche</a:t>
            </a:r>
            <a:r>
              <a:rPr lang="it-IT" sz="1013" dirty="0"/>
              <a:t>.</a:t>
            </a:r>
          </a:p>
          <a:p>
            <a:endParaRPr lang="it-IT" sz="1013" dirty="0"/>
          </a:p>
          <a:p>
            <a:r>
              <a:rPr lang="it-IT" sz="1013" dirty="0">
                <a:solidFill>
                  <a:srgbClr val="0070C0"/>
                </a:solidFill>
              </a:rPr>
              <a:t>L’onda d’urto sprigionata dalle esplosioni</a:t>
            </a:r>
            <a:r>
              <a:rPr lang="it-IT" sz="1013" dirty="0"/>
              <a:t>, propagandosi in acqua, investe tutto ciò che nell’acqua è contenuto, compresi i sottomarini che venivano attraversati interamente dall’energia, così come i soldati al loro interno, sottoposti involontariamente e inconsapevolmente a rudimentali trattamenti di quella che nel tempo sarebbe diventata una metodica a diffusione mondiale: </a:t>
            </a:r>
            <a:r>
              <a:rPr lang="it-IT" sz="1013" dirty="0">
                <a:solidFill>
                  <a:srgbClr val="0070C0"/>
                </a:solidFill>
              </a:rPr>
              <a:t>la </a:t>
            </a:r>
            <a:r>
              <a:rPr lang="it-IT" sz="1013" dirty="0" err="1">
                <a:solidFill>
                  <a:srgbClr val="0070C0"/>
                </a:solidFill>
              </a:rPr>
              <a:t>Litotrissia</a:t>
            </a:r>
            <a:r>
              <a:rPr lang="it-IT" sz="1013" dirty="0">
                <a:solidFill>
                  <a:srgbClr val="0070C0"/>
                </a:solidFill>
              </a:rPr>
              <a:t> </a:t>
            </a:r>
            <a:r>
              <a:rPr lang="it-IT" sz="1013" dirty="0"/>
              <a:t>, conosciuta anche con l’acronimo di ESWL.</a:t>
            </a:r>
          </a:p>
        </p:txBody>
      </p:sp>
    </p:spTree>
    <p:extLst>
      <p:ext uri="{BB962C8B-B14F-4D97-AF65-F5344CB8AC3E}">
        <p14:creationId xmlns:p14="http://schemas.microsoft.com/office/powerpoint/2010/main" val="313705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06FE70-64E1-BF0F-03A8-C08012843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Bild 3" descr="Bildschirmfoto 2017-11-27 um 12.10.00.png">
            <a:extLst>
              <a:ext uri="{FF2B5EF4-FFF2-40B4-BE49-F238E27FC236}">
                <a16:creationId xmlns:a16="http://schemas.microsoft.com/office/drawing/2014/main" id="{E514C81C-31BE-B9E8-1C97-5EA5466FC7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1943100" y="1566069"/>
            <a:ext cx="5257800" cy="287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105341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15617" y="269081"/>
            <a:ext cx="7022306" cy="520304"/>
          </a:xfrm>
          <a:prstGeom prst="rect">
            <a:avLst/>
          </a:prstGeom>
          <a:ln w="317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t-IT" sz="3000">
                <a:solidFill>
                  <a:srgbClr val="0070C0"/>
                </a:solidFill>
                <a:latin typeface="Arial" charset="0"/>
                <a:cs typeface="Arial" charset="0"/>
              </a:rPr>
              <a:t> Focalizzata         </a:t>
            </a:r>
            <a:r>
              <a:rPr lang="it-IT" sz="3000">
                <a:solidFill>
                  <a:srgbClr val="0070C0"/>
                </a:solidFill>
                <a:latin typeface="Bauhaus 93"/>
              </a:rPr>
              <a:t>    </a:t>
            </a:r>
            <a:r>
              <a:rPr lang="it-IT" sz="3000">
                <a:solidFill>
                  <a:srgbClr val="0070C0"/>
                </a:solidFill>
                <a:latin typeface="Arial" charset="0"/>
                <a:cs typeface="Arial" charset="0"/>
              </a:rPr>
              <a:t>Radiale</a:t>
            </a:r>
            <a:r>
              <a:rPr lang="it-IT" sz="3000">
                <a:solidFill>
                  <a:srgbClr val="0070C0"/>
                </a:solidFill>
                <a:latin typeface="Bauhaus 93"/>
              </a:rPr>
              <a:t> </a:t>
            </a:r>
            <a:r>
              <a:rPr lang="it-IT" sz="3000">
                <a:solidFill>
                  <a:srgbClr val="558ED5"/>
                </a:solidFill>
                <a:latin typeface="Bauhaus 93"/>
              </a:rPr>
              <a:t>		</a:t>
            </a:r>
          </a:p>
        </p:txBody>
      </p:sp>
      <p:sp>
        <p:nvSpPr>
          <p:cNvPr id="68611" name="Segnaposto contenuto 2"/>
          <p:cNvSpPr>
            <a:spLocks noGrp="1"/>
          </p:cNvSpPr>
          <p:nvPr>
            <p:ph sz="half" idx="1"/>
          </p:nvPr>
        </p:nvSpPr>
        <p:spPr bwMode="auto">
          <a:xfrm>
            <a:off x="457200" y="1168003"/>
            <a:ext cx="8229600" cy="33944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indent="0" defTabSz="342900">
              <a:buNone/>
            </a:pPr>
            <a:endParaRPr lang="it-IT"/>
          </a:p>
          <a:p>
            <a:pPr marL="0" indent="0" defTabSz="342900">
              <a:buNone/>
            </a:pPr>
            <a:endParaRPr lang="it-IT"/>
          </a:p>
        </p:txBody>
      </p:sp>
      <p:pic>
        <p:nvPicPr>
          <p:cNvPr id="68612" name="Picture 1" descr="eswt_vs_radi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5617" y="1006079"/>
            <a:ext cx="7022306" cy="325397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8" name="AutoShape 1024"/>
          <p:cNvSpPr>
            <a:spLocks noChangeArrowheads="1"/>
          </p:cNvSpPr>
          <p:nvPr/>
        </p:nvSpPr>
        <p:spPr bwMode="auto">
          <a:xfrm rot="3329796">
            <a:off x="1499593" y="2373511"/>
            <a:ext cx="701279" cy="192881"/>
          </a:xfrm>
          <a:prstGeom prst="chevron">
            <a:avLst>
              <a:gd name="adj" fmla="val 9089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sz="1013">
              <a:latin typeface="Calibri" pitchFamily="34" charset="0"/>
            </a:endParaRPr>
          </a:p>
        </p:txBody>
      </p:sp>
      <p:sp>
        <p:nvSpPr>
          <p:cNvPr id="9" name="AutoShape 1025"/>
          <p:cNvSpPr>
            <a:spLocks noChangeArrowheads="1"/>
          </p:cNvSpPr>
          <p:nvPr/>
        </p:nvSpPr>
        <p:spPr bwMode="auto">
          <a:xfrm rot="7822169">
            <a:off x="4020741" y="2357438"/>
            <a:ext cx="701279" cy="191690"/>
          </a:xfrm>
          <a:prstGeom prst="chevron">
            <a:avLst>
              <a:gd name="adj" fmla="val 9146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sz="1013">
              <a:latin typeface="Calibri" pitchFamily="34" charset="0"/>
            </a:endParaRPr>
          </a:p>
        </p:txBody>
      </p:sp>
      <p:sp>
        <p:nvSpPr>
          <p:cNvPr id="10" name="AutoShape 1026"/>
          <p:cNvSpPr>
            <a:spLocks noChangeArrowheads="1"/>
          </p:cNvSpPr>
          <p:nvPr/>
        </p:nvSpPr>
        <p:spPr bwMode="auto">
          <a:xfrm rot="7822169">
            <a:off x="5893594" y="2789635"/>
            <a:ext cx="701278" cy="191691"/>
          </a:xfrm>
          <a:prstGeom prst="chevron">
            <a:avLst>
              <a:gd name="adj" fmla="val 9145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sz="1013">
              <a:latin typeface="Calibri" pitchFamily="34" charset="0"/>
            </a:endParaRPr>
          </a:p>
        </p:txBody>
      </p:sp>
      <p:sp>
        <p:nvSpPr>
          <p:cNvPr id="11" name="AutoShape 1027"/>
          <p:cNvSpPr>
            <a:spLocks noChangeArrowheads="1"/>
          </p:cNvSpPr>
          <p:nvPr/>
        </p:nvSpPr>
        <p:spPr bwMode="auto">
          <a:xfrm rot="3329796">
            <a:off x="6871098" y="2805113"/>
            <a:ext cx="701278" cy="194072"/>
          </a:xfrm>
          <a:prstGeom prst="chevron">
            <a:avLst>
              <a:gd name="adj" fmla="val 9160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sz="1013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72 0.00949 L 0.09635 0.1564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73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11111E-6 L -0.09705 0.1523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1" y="761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7 L -0.09705 0.1523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0" y="76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22222E-6 L 0.08664 0.1469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0" y="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0E7D2EFC-D764-0AFE-31B1-1FC56A3B4C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Rettangolo arrotondato 27">
            <a:extLst>
              <a:ext uri="{FF2B5EF4-FFF2-40B4-BE49-F238E27FC236}">
                <a16:creationId xmlns:a16="http://schemas.microsoft.com/office/drawing/2014/main" id="{28ECB862-E529-46E1-49FC-568B261F872B}"/>
              </a:ext>
            </a:extLst>
          </p:cNvPr>
          <p:cNvSpPr/>
          <p:nvPr/>
        </p:nvSpPr>
        <p:spPr>
          <a:xfrm>
            <a:off x="385097" y="143540"/>
            <a:ext cx="8570176" cy="841854"/>
          </a:xfrm>
          <a:prstGeom prst="roundRect">
            <a:avLst>
              <a:gd name="adj" fmla="val 6624"/>
            </a:avLst>
          </a:prstGeom>
          <a:noFill/>
          <a:ln w="63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13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CB200FDF-6A80-EC61-A63E-06CBE37B32AD}"/>
              </a:ext>
            </a:extLst>
          </p:cNvPr>
          <p:cNvSpPr txBox="1"/>
          <p:nvPr/>
        </p:nvSpPr>
        <p:spPr>
          <a:xfrm>
            <a:off x="2194282" y="339405"/>
            <a:ext cx="6234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accent1"/>
                </a:solidFill>
                <a:latin typeface="+mj-lt"/>
              </a:rPr>
              <a:t>Densità di energia &amp; reazioni corporee</a:t>
            </a:r>
          </a:p>
          <a:p>
            <a:endParaRPr lang="it-IT" sz="2400" dirty="0"/>
          </a:p>
        </p:txBody>
      </p:sp>
      <p:grpSp>
        <p:nvGrpSpPr>
          <p:cNvPr id="8" name="Gruppierung 39">
            <a:extLst>
              <a:ext uri="{FF2B5EF4-FFF2-40B4-BE49-F238E27FC236}">
                <a16:creationId xmlns:a16="http://schemas.microsoft.com/office/drawing/2014/main" id="{4F343311-56CA-693D-FFDB-A701331AAE03}"/>
              </a:ext>
            </a:extLst>
          </p:cNvPr>
          <p:cNvGrpSpPr>
            <a:grpSpLocks/>
          </p:cNvGrpSpPr>
          <p:nvPr/>
        </p:nvGrpSpPr>
        <p:grpSpPr bwMode="auto">
          <a:xfrm>
            <a:off x="296199" y="1224173"/>
            <a:ext cx="5974961" cy="3871809"/>
            <a:chOff x="998220" y="1916229"/>
            <a:chExt cx="7966268" cy="5162492"/>
          </a:xfrm>
        </p:grpSpPr>
        <p:cxnSp>
          <p:nvCxnSpPr>
            <p:cNvPr id="9" name="Gerade Verbindung mit Pfeil 6">
              <a:extLst>
                <a:ext uri="{FF2B5EF4-FFF2-40B4-BE49-F238E27FC236}">
                  <a16:creationId xmlns:a16="http://schemas.microsoft.com/office/drawing/2014/main" id="{B454E9DC-B284-84C8-6C31-502119135EA2}"/>
                </a:ext>
              </a:extLst>
            </p:cNvPr>
            <p:cNvCxnSpPr/>
            <p:nvPr/>
          </p:nvCxnSpPr>
          <p:spPr>
            <a:xfrm flipV="1">
              <a:off x="1259098" y="1916229"/>
              <a:ext cx="0" cy="367353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>
              <a:extLst>
                <a:ext uri="{FF2B5EF4-FFF2-40B4-BE49-F238E27FC236}">
                  <a16:creationId xmlns:a16="http://schemas.microsoft.com/office/drawing/2014/main" id="{3741B517-C981-D0DF-AEAE-E25652051722}"/>
                </a:ext>
              </a:extLst>
            </p:cNvPr>
            <p:cNvCxnSpPr/>
            <p:nvPr/>
          </p:nvCxnSpPr>
          <p:spPr>
            <a:xfrm flipV="1">
              <a:off x="1268623" y="5589760"/>
              <a:ext cx="7048193" cy="793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12">
              <a:extLst>
                <a:ext uri="{FF2B5EF4-FFF2-40B4-BE49-F238E27FC236}">
                  <a16:creationId xmlns:a16="http://schemas.microsoft.com/office/drawing/2014/main" id="{3E4E16F7-AB05-5346-305C-147A8C05974F}"/>
                </a:ext>
              </a:extLst>
            </p:cNvPr>
            <p:cNvCxnSpPr/>
            <p:nvPr/>
          </p:nvCxnSpPr>
          <p:spPr>
            <a:xfrm>
              <a:off x="1692468" y="5373857"/>
              <a:ext cx="0" cy="21590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15">
              <a:extLst>
                <a:ext uri="{FF2B5EF4-FFF2-40B4-BE49-F238E27FC236}">
                  <a16:creationId xmlns:a16="http://schemas.microsoft.com/office/drawing/2014/main" id="{8E006112-5B0D-B671-AE43-5F6A87FBF792}"/>
                </a:ext>
              </a:extLst>
            </p:cNvPr>
            <p:cNvCxnSpPr/>
            <p:nvPr/>
          </p:nvCxnSpPr>
          <p:spPr>
            <a:xfrm>
              <a:off x="2051227" y="5373857"/>
              <a:ext cx="0" cy="21590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16">
              <a:extLst>
                <a:ext uri="{FF2B5EF4-FFF2-40B4-BE49-F238E27FC236}">
                  <a16:creationId xmlns:a16="http://schemas.microsoft.com/office/drawing/2014/main" id="{5DBE8B38-8302-5340-469F-45892318ABD2}"/>
                </a:ext>
              </a:extLst>
            </p:cNvPr>
            <p:cNvCxnSpPr/>
            <p:nvPr/>
          </p:nvCxnSpPr>
          <p:spPr>
            <a:xfrm>
              <a:off x="2411573" y="5373857"/>
              <a:ext cx="0" cy="21590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17">
              <a:extLst>
                <a:ext uri="{FF2B5EF4-FFF2-40B4-BE49-F238E27FC236}">
                  <a16:creationId xmlns:a16="http://schemas.microsoft.com/office/drawing/2014/main" id="{844C5943-9898-512B-9CD4-7B1DE7E9303A}"/>
                </a:ext>
              </a:extLst>
            </p:cNvPr>
            <p:cNvCxnSpPr/>
            <p:nvPr/>
          </p:nvCxnSpPr>
          <p:spPr>
            <a:xfrm>
              <a:off x="2771921" y="5373857"/>
              <a:ext cx="0" cy="21590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18">
              <a:extLst>
                <a:ext uri="{FF2B5EF4-FFF2-40B4-BE49-F238E27FC236}">
                  <a16:creationId xmlns:a16="http://schemas.microsoft.com/office/drawing/2014/main" id="{8D183B36-EE25-2FAA-DBB2-0BB5F8DE7FB3}"/>
                </a:ext>
              </a:extLst>
            </p:cNvPr>
            <p:cNvCxnSpPr/>
            <p:nvPr/>
          </p:nvCxnSpPr>
          <p:spPr>
            <a:xfrm>
              <a:off x="3132267" y="5373857"/>
              <a:ext cx="0" cy="21590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19">
              <a:extLst>
                <a:ext uri="{FF2B5EF4-FFF2-40B4-BE49-F238E27FC236}">
                  <a16:creationId xmlns:a16="http://schemas.microsoft.com/office/drawing/2014/main" id="{0E5E777E-5FD0-C98C-E396-11B31A6F507C}"/>
                </a:ext>
              </a:extLst>
            </p:cNvPr>
            <p:cNvCxnSpPr/>
            <p:nvPr/>
          </p:nvCxnSpPr>
          <p:spPr>
            <a:xfrm>
              <a:off x="4787958" y="5373857"/>
              <a:ext cx="0" cy="21590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feld 20">
              <a:extLst>
                <a:ext uri="{FF2B5EF4-FFF2-40B4-BE49-F238E27FC236}">
                  <a16:creationId xmlns:a16="http://schemas.microsoft.com/office/drawing/2014/main" id="{9D6DBD76-D07E-AA75-2110-297AFD62FE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75657" y="5013177"/>
              <a:ext cx="504135" cy="369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4180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4180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004180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de-DE" altLang="it-IT" sz="1200" dirty="0">
                  <a:solidFill>
                    <a:schemeClr val="accent1"/>
                  </a:solidFill>
                </a:rPr>
                <a:t>0,2</a:t>
              </a:r>
            </a:p>
          </p:txBody>
        </p:sp>
        <p:sp>
          <p:nvSpPr>
            <p:cNvPr id="18" name="Textfeld 21">
              <a:extLst>
                <a:ext uri="{FF2B5EF4-FFF2-40B4-BE49-F238E27FC236}">
                  <a16:creationId xmlns:a16="http://schemas.microsoft.com/office/drawing/2014/main" id="{AB6E3F36-E722-5060-A3DC-D7F57BE68E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15817" y="5034662"/>
              <a:ext cx="503707" cy="369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4180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4180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004180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de-DE" altLang="it-IT" sz="1200" dirty="0">
                  <a:solidFill>
                    <a:schemeClr val="accent1"/>
                  </a:solidFill>
                </a:rPr>
                <a:t>1,0</a:t>
              </a:r>
            </a:p>
          </p:txBody>
        </p:sp>
        <p:sp>
          <p:nvSpPr>
            <p:cNvPr id="19" name="Textfeld 22">
              <a:extLst>
                <a:ext uri="{FF2B5EF4-FFF2-40B4-BE49-F238E27FC236}">
                  <a16:creationId xmlns:a16="http://schemas.microsoft.com/office/drawing/2014/main" id="{D30B0847-C8C8-0E0B-71EF-176A7E59C0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2000" y="5034662"/>
              <a:ext cx="648072" cy="369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4180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4180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004180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it-IT" sz="1200" dirty="0">
                  <a:solidFill>
                    <a:schemeClr val="accent1"/>
                  </a:solidFill>
                </a:rPr>
                <a:t>2,0</a:t>
              </a:r>
            </a:p>
          </p:txBody>
        </p:sp>
        <p:sp>
          <p:nvSpPr>
            <p:cNvPr id="20" name="Textfeld 23">
              <a:extLst>
                <a:ext uri="{FF2B5EF4-FFF2-40B4-BE49-F238E27FC236}">
                  <a16:creationId xmlns:a16="http://schemas.microsoft.com/office/drawing/2014/main" id="{4C82DCE5-F033-3BDD-BEDC-9F0EA4AB74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48264" y="5589242"/>
              <a:ext cx="1512168" cy="369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4180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4180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004180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it-IT" sz="1200" dirty="0">
                  <a:solidFill>
                    <a:schemeClr val="accent1"/>
                  </a:solidFill>
                </a:rPr>
                <a:t>ED  </a:t>
              </a:r>
              <a:r>
                <a:rPr lang="de-DE" altLang="it-IT" sz="1200" dirty="0" err="1">
                  <a:solidFill>
                    <a:schemeClr val="accent1"/>
                  </a:solidFill>
                </a:rPr>
                <a:t>mJ</a:t>
              </a:r>
              <a:r>
                <a:rPr lang="de-DE" altLang="it-IT" sz="1200" dirty="0">
                  <a:solidFill>
                    <a:schemeClr val="accent1"/>
                  </a:solidFill>
                </a:rPr>
                <a:t>/mm</a:t>
              </a:r>
              <a:r>
                <a:rPr lang="de-DE" altLang="it-IT" sz="1200" baseline="30000" dirty="0">
                  <a:solidFill>
                    <a:schemeClr val="accent1"/>
                  </a:solidFill>
                </a:rPr>
                <a:t>2</a:t>
              </a:r>
            </a:p>
          </p:txBody>
        </p:sp>
        <p:cxnSp>
          <p:nvCxnSpPr>
            <p:cNvPr id="21" name="Gerade Verbindung 25">
              <a:extLst>
                <a:ext uri="{FF2B5EF4-FFF2-40B4-BE49-F238E27FC236}">
                  <a16:creationId xmlns:a16="http://schemas.microsoft.com/office/drawing/2014/main" id="{9A798997-7857-3076-F2B2-F6D0249F7BB6}"/>
                </a:ext>
              </a:extLst>
            </p:cNvPr>
            <p:cNvCxnSpPr/>
            <p:nvPr/>
          </p:nvCxnSpPr>
          <p:spPr>
            <a:xfrm>
              <a:off x="1881371" y="5589760"/>
              <a:ext cx="0" cy="523883"/>
            </a:xfrm>
            <a:prstGeom prst="line">
              <a:avLst/>
            </a:prstGeom>
            <a:ln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ichtungspfeil 26">
              <a:extLst>
                <a:ext uri="{FF2B5EF4-FFF2-40B4-BE49-F238E27FC236}">
                  <a16:creationId xmlns:a16="http://schemas.microsoft.com/office/drawing/2014/main" id="{8895D7B0-C224-8928-8D7C-4696BC6BBC57}"/>
                </a:ext>
              </a:extLst>
            </p:cNvPr>
            <p:cNvSpPr/>
            <p:nvPr/>
          </p:nvSpPr>
          <p:spPr>
            <a:xfrm>
              <a:off x="1979792" y="6021567"/>
              <a:ext cx="3239947" cy="144464"/>
            </a:xfrm>
            <a:prstGeom prst="homePlat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 sz="1013"/>
            </a:p>
          </p:txBody>
        </p:sp>
        <p:sp>
          <p:nvSpPr>
            <p:cNvPr id="23" name="Richtungspfeil 27">
              <a:extLst>
                <a:ext uri="{FF2B5EF4-FFF2-40B4-BE49-F238E27FC236}">
                  <a16:creationId xmlns:a16="http://schemas.microsoft.com/office/drawing/2014/main" id="{8A501689-3A8F-95E8-CBFA-85519A061CF7}"/>
                </a:ext>
              </a:extLst>
            </p:cNvPr>
            <p:cNvSpPr/>
            <p:nvPr/>
          </p:nvSpPr>
          <p:spPr>
            <a:xfrm rot="10800000">
              <a:off x="1259098" y="6021567"/>
              <a:ext cx="568300" cy="144464"/>
            </a:xfrm>
            <a:prstGeom prst="homePlat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 sz="1013"/>
            </a:p>
          </p:txBody>
        </p:sp>
        <p:sp>
          <p:nvSpPr>
            <p:cNvPr id="24" name="Textfeld 28">
              <a:extLst>
                <a:ext uri="{FF2B5EF4-FFF2-40B4-BE49-F238E27FC236}">
                  <a16:creationId xmlns:a16="http://schemas.microsoft.com/office/drawing/2014/main" id="{A6CAF51B-0440-D16A-F24F-F1887765F6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27784" y="6216933"/>
              <a:ext cx="2591955" cy="615563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4180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4180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004180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it-IT" sz="1200" dirty="0">
                  <a:solidFill>
                    <a:srgbClr val="1C4696"/>
                  </a:solidFill>
                </a:rPr>
                <a:t>Alta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it-IT" sz="1200" dirty="0" err="1">
                  <a:solidFill>
                    <a:srgbClr val="1C4696"/>
                  </a:solidFill>
                </a:rPr>
                <a:t>energia</a:t>
              </a:r>
              <a:endParaRPr lang="de-DE" altLang="it-IT" sz="1200" dirty="0">
                <a:solidFill>
                  <a:srgbClr val="1C4696"/>
                </a:solidFill>
              </a:endParaRPr>
            </a:p>
          </p:txBody>
        </p:sp>
        <p:sp>
          <p:nvSpPr>
            <p:cNvPr id="25" name="Textfeld 29">
              <a:extLst>
                <a:ext uri="{FF2B5EF4-FFF2-40B4-BE49-F238E27FC236}">
                  <a16:creationId xmlns:a16="http://schemas.microsoft.com/office/drawing/2014/main" id="{030AAEBA-CF13-04CE-12D1-F28930F21C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8220" y="6216933"/>
              <a:ext cx="801472" cy="861788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4180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4180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004180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it-IT" sz="1200" dirty="0">
                  <a:solidFill>
                    <a:srgbClr val="1C4696"/>
                  </a:solidFill>
                </a:rPr>
                <a:t>Bassa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it-IT" sz="1200" dirty="0" err="1">
                  <a:solidFill>
                    <a:srgbClr val="1C4696"/>
                  </a:solidFill>
                </a:rPr>
                <a:t>energia</a:t>
              </a:r>
              <a:endParaRPr lang="de-DE" altLang="it-IT" sz="1200" dirty="0">
                <a:solidFill>
                  <a:srgbClr val="1C4696"/>
                </a:solidFill>
              </a:endParaRPr>
            </a:p>
          </p:txBody>
        </p:sp>
        <p:sp>
          <p:nvSpPr>
            <p:cNvPr id="26" name="Pfeil nach links und rechts 30">
              <a:extLst>
                <a:ext uri="{FF2B5EF4-FFF2-40B4-BE49-F238E27FC236}">
                  <a16:creationId xmlns:a16="http://schemas.microsoft.com/office/drawing/2014/main" id="{1EFF0769-049E-8D6E-B0D8-508E054B8F38}"/>
                </a:ext>
              </a:extLst>
            </p:cNvPr>
            <p:cNvSpPr/>
            <p:nvPr/>
          </p:nvSpPr>
          <p:spPr>
            <a:xfrm>
              <a:off x="1403555" y="2636965"/>
              <a:ext cx="936584" cy="215903"/>
            </a:xfrm>
            <a:prstGeom prst="left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 sz="1013"/>
            </a:p>
          </p:txBody>
        </p:sp>
        <p:sp>
          <p:nvSpPr>
            <p:cNvPr id="27" name="Pfeil nach links und rechts 31">
              <a:extLst>
                <a:ext uri="{FF2B5EF4-FFF2-40B4-BE49-F238E27FC236}">
                  <a16:creationId xmlns:a16="http://schemas.microsoft.com/office/drawing/2014/main" id="{78EB7195-3D72-1E31-ADCB-9043F98327E6}"/>
                </a:ext>
              </a:extLst>
            </p:cNvPr>
            <p:cNvSpPr/>
            <p:nvPr/>
          </p:nvSpPr>
          <p:spPr>
            <a:xfrm>
              <a:off x="1403555" y="3213236"/>
              <a:ext cx="1296931" cy="215903"/>
            </a:xfrm>
            <a:prstGeom prst="left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 sz="1013"/>
            </a:p>
          </p:txBody>
        </p:sp>
        <p:sp>
          <p:nvSpPr>
            <p:cNvPr id="28" name="Pfeil nach links und rechts 32">
              <a:extLst>
                <a:ext uri="{FF2B5EF4-FFF2-40B4-BE49-F238E27FC236}">
                  <a16:creationId xmlns:a16="http://schemas.microsoft.com/office/drawing/2014/main" id="{9961392A-FB64-567D-2D4C-A605A8422EB0}"/>
                </a:ext>
              </a:extLst>
            </p:cNvPr>
            <p:cNvSpPr/>
            <p:nvPr/>
          </p:nvSpPr>
          <p:spPr>
            <a:xfrm>
              <a:off x="1692468" y="3789507"/>
              <a:ext cx="1511234" cy="215903"/>
            </a:xfrm>
            <a:prstGeom prst="left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 sz="1013"/>
            </a:p>
          </p:txBody>
        </p:sp>
        <p:sp>
          <p:nvSpPr>
            <p:cNvPr id="29" name="Pfeil nach links und rechts 33">
              <a:extLst>
                <a:ext uri="{FF2B5EF4-FFF2-40B4-BE49-F238E27FC236}">
                  <a16:creationId xmlns:a16="http://schemas.microsoft.com/office/drawing/2014/main" id="{AAC6AADC-01D8-37B4-F4FE-53A3490B1389}"/>
                </a:ext>
              </a:extLst>
            </p:cNvPr>
            <p:cNvSpPr/>
            <p:nvPr/>
          </p:nvSpPr>
          <p:spPr>
            <a:xfrm>
              <a:off x="2771921" y="4508655"/>
              <a:ext cx="3960640" cy="215903"/>
            </a:xfrm>
            <a:prstGeom prst="left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 sz="1013"/>
            </a:p>
          </p:txBody>
        </p:sp>
        <p:sp>
          <p:nvSpPr>
            <p:cNvPr id="30" name="Textfeld 35">
              <a:extLst>
                <a:ext uri="{FF2B5EF4-FFF2-40B4-BE49-F238E27FC236}">
                  <a16:creationId xmlns:a16="http://schemas.microsoft.com/office/drawing/2014/main" id="{74E5FCC5-98EB-295A-8E5D-F8764CC304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27782" y="2492897"/>
              <a:ext cx="2447745" cy="400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4180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4180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004180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it-IT" sz="1350" dirty="0" err="1">
                  <a:solidFill>
                    <a:schemeClr val="accent1"/>
                  </a:solidFill>
                </a:rPr>
                <a:t>Rigenerazione</a:t>
              </a:r>
              <a:r>
                <a:rPr lang="de-DE" altLang="it-IT" sz="1350" dirty="0">
                  <a:solidFill>
                    <a:schemeClr val="accent1"/>
                  </a:solidFill>
                </a:rPr>
                <a:t> </a:t>
              </a:r>
              <a:r>
                <a:rPr lang="de-DE" altLang="it-IT" sz="1350" dirty="0" err="1">
                  <a:solidFill>
                    <a:schemeClr val="accent1"/>
                  </a:solidFill>
                </a:rPr>
                <a:t>tissutale</a:t>
              </a:r>
              <a:endParaRPr lang="de-DE" altLang="it-IT" sz="1350" dirty="0">
                <a:solidFill>
                  <a:schemeClr val="accent1"/>
                </a:solidFill>
              </a:endParaRPr>
            </a:p>
          </p:txBody>
        </p:sp>
        <p:sp>
          <p:nvSpPr>
            <p:cNvPr id="31" name="Textfeld 36">
              <a:extLst>
                <a:ext uri="{FF2B5EF4-FFF2-40B4-BE49-F238E27FC236}">
                  <a16:creationId xmlns:a16="http://schemas.microsoft.com/office/drawing/2014/main" id="{D5FF6434-A911-C2C2-ADA1-B408012B73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99793" y="3068960"/>
              <a:ext cx="2160241" cy="400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4180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4180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004180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it-IT" sz="1350" dirty="0" err="1">
                  <a:solidFill>
                    <a:schemeClr val="accent1"/>
                  </a:solidFill>
                </a:rPr>
                <a:t>Terapia</a:t>
              </a:r>
              <a:r>
                <a:rPr lang="de-DE" altLang="it-IT" sz="1350" dirty="0">
                  <a:solidFill>
                    <a:schemeClr val="accent1"/>
                  </a:solidFill>
                </a:rPr>
                <a:t> del </a:t>
              </a:r>
              <a:r>
                <a:rPr lang="de-DE" altLang="it-IT" sz="1350" dirty="0" err="1">
                  <a:solidFill>
                    <a:schemeClr val="accent1"/>
                  </a:solidFill>
                </a:rPr>
                <a:t>dolore</a:t>
              </a:r>
              <a:endParaRPr lang="de-DE" altLang="it-IT" sz="1350" dirty="0">
                <a:solidFill>
                  <a:schemeClr val="accent1"/>
                </a:solidFill>
              </a:endParaRPr>
            </a:p>
          </p:txBody>
        </p:sp>
        <p:sp>
          <p:nvSpPr>
            <p:cNvPr id="32" name="Textfeld 37">
              <a:extLst>
                <a:ext uri="{FF2B5EF4-FFF2-40B4-BE49-F238E27FC236}">
                  <a16:creationId xmlns:a16="http://schemas.microsoft.com/office/drawing/2014/main" id="{55491210-59FF-37E0-C111-AF64A97672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856" y="3645024"/>
              <a:ext cx="2160241" cy="400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4180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4180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004180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it-IT" sz="1350" dirty="0">
                  <a:solidFill>
                    <a:schemeClr val="accent1"/>
                  </a:solidFill>
                </a:rPr>
                <a:t>Non-</a:t>
              </a:r>
              <a:r>
                <a:rPr lang="de-DE" altLang="it-IT" sz="1350" dirty="0" err="1">
                  <a:solidFill>
                    <a:schemeClr val="accent1"/>
                  </a:solidFill>
                </a:rPr>
                <a:t>unions</a:t>
              </a:r>
              <a:endParaRPr lang="de-DE" altLang="it-IT" sz="1350" dirty="0">
                <a:solidFill>
                  <a:schemeClr val="accent1"/>
                </a:solidFill>
              </a:endParaRPr>
            </a:p>
          </p:txBody>
        </p:sp>
        <p:sp>
          <p:nvSpPr>
            <p:cNvPr id="33" name="Textfeld 38">
              <a:extLst>
                <a:ext uri="{FF2B5EF4-FFF2-40B4-BE49-F238E27FC236}">
                  <a16:creationId xmlns:a16="http://schemas.microsoft.com/office/drawing/2014/main" id="{F542F44A-DB62-7567-2AEF-C0139D83E4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04247" y="4437112"/>
              <a:ext cx="2160241" cy="400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4180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4180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004180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4180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it-IT" sz="1350" dirty="0" err="1">
                  <a:solidFill>
                    <a:schemeClr val="accent1"/>
                  </a:solidFill>
                </a:rPr>
                <a:t>Litotrissia</a:t>
              </a:r>
              <a:endParaRPr lang="de-DE" altLang="it-IT" sz="135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123540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F5047789-EDCC-4C8A-1BE4-94AF53D0A4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-487298"/>
            <a:ext cx="6858000" cy="1790700"/>
          </a:xfrm>
        </p:spPr>
        <p:txBody>
          <a:bodyPr/>
          <a:lstStyle/>
          <a:p>
            <a:r>
              <a:rPr lang="it-IT" dirty="0"/>
              <a:t>TENDINI</a:t>
            </a:r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FDD7666A-A993-B6D7-278D-BC8BEAD8F6A4}"/>
              </a:ext>
            </a:extLst>
          </p:cNvPr>
          <p:cNvSpPr txBox="1">
            <a:spLocks/>
          </p:cNvSpPr>
          <p:nvPr/>
        </p:nvSpPr>
        <p:spPr>
          <a:xfrm>
            <a:off x="1143000" y="1437259"/>
            <a:ext cx="7202456" cy="258796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t-IT" dirty="0">
                <a:solidFill>
                  <a:schemeClr val="accent1"/>
                </a:solidFill>
                <a:latin typeface="+mj-lt"/>
                <a:sym typeface="Wingdings" pitchFamily="2" charset="2"/>
              </a:rPr>
              <a:t>Struttura fibroelastica non semplice costituito da </a:t>
            </a:r>
            <a:r>
              <a:rPr lang="it-IT" dirty="0">
                <a:solidFill>
                  <a:schemeClr val="accent1"/>
                </a:solidFill>
                <a:highlight>
                  <a:srgbClr val="FFFF00"/>
                </a:highlight>
                <a:latin typeface="+mj-lt"/>
                <a:sym typeface="Wingdings" pitchFamily="2" charset="2"/>
              </a:rPr>
              <a:t>cellule e matrice extracellulare con attività metabolica </a:t>
            </a:r>
            <a:r>
              <a:rPr lang="it-IT" dirty="0">
                <a:solidFill>
                  <a:schemeClr val="accent1"/>
                </a:solidFill>
                <a:latin typeface="+mj-lt"/>
                <a:sym typeface="Wingdings" pitchFamily="2" charset="2"/>
              </a:rPr>
              <a:t>e biosintetica rilevante </a:t>
            </a:r>
            <a:r>
              <a:rPr lang="it-IT" dirty="0">
                <a:solidFill>
                  <a:schemeClr val="accent1"/>
                </a:solidFill>
                <a:highlight>
                  <a:srgbClr val="FFFF00"/>
                </a:highlight>
                <a:latin typeface="+mj-lt"/>
                <a:sym typeface="Wingdings" pitchFamily="2" charset="2"/>
              </a:rPr>
              <a:t>«modificabile da allenamento e da condizioni di sovraccarico»</a:t>
            </a:r>
          </a:p>
          <a:p>
            <a:pPr>
              <a:defRPr/>
            </a:pPr>
            <a:endParaRPr lang="it-IT" dirty="0">
              <a:solidFill>
                <a:schemeClr val="accent1"/>
              </a:solidFill>
              <a:highlight>
                <a:srgbClr val="FFFF00"/>
              </a:highlight>
              <a:latin typeface="+mj-lt"/>
            </a:endParaRPr>
          </a:p>
          <a:p>
            <a:pPr>
              <a:defRPr/>
            </a:pPr>
            <a:endParaRPr lang="it-IT" dirty="0"/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8672785-A412-4451-FA72-7A7E1F0759C2}"/>
              </a:ext>
            </a:extLst>
          </p:cNvPr>
          <p:cNvSpPr txBox="1">
            <a:spLocks/>
          </p:cNvSpPr>
          <p:nvPr/>
        </p:nvSpPr>
        <p:spPr>
          <a:xfrm>
            <a:off x="970772" y="2571750"/>
            <a:ext cx="7202456" cy="12330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t-IT" sz="1350">
                <a:solidFill>
                  <a:schemeClr val="accent1"/>
                </a:solidFill>
                <a:highlight>
                  <a:srgbClr val="FFFF00"/>
                </a:highlight>
              </a:rPr>
              <a:t>La vascolarizzazione è compromessa nelle zone giunzionali, nei siti di torsione </a:t>
            </a:r>
            <a:r>
              <a:rPr lang="it-IT" sz="1350">
                <a:solidFill>
                  <a:schemeClr val="accent1"/>
                </a:solidFill>
              </a:rPr>
              <a:t>, frizione o compressione, siriduce </a:t>
            </a:r>
            <a:r>
              <a:rPr lang="it-IT" sz="1350">
                <a:solidFill>
                  <a:schemeClr val="accent1"/>
                </a:solidFill>
                <a:highlight>
                  <a:srgbClr val="FFFF00"/>
                </a:highlight>
              </a:rPr>
              <a:t>con l’età </a:t>
            </a:r>
            <a:r>
              <a:rPr lang="it-IT" sz="1350">
                <a:solidFill>
                  <a:schemeClr val="accent1"/>
                </a:solidFill>
              </a:rPr>
              <a:t>e </a:t>
            </a:r>
            <a:r>
              <a:rPr lang="it-IT" sz="1350">
                <a:solidFill>
                  <a:schemeClr val="accent1"/>
                </a:solidFill>
                <a:highlight>
                  <a:srgbClr val="FFFF00"/>
                </a:highlight>
              </a:rPr>
              <a:t>all’aumentare del carico meccanico</a:t>
            </a:r>
            <a:r>
              <a:rPr lang="it-IT" sz="1350">
                <a:solidFill>
                  <a:schemeClr val="accent1"/>
                </a:solidFill>
              </a:rPr>
              <a:t>.</a:t>
            </a:r>
          </a:p>
          <a:p>
            <a:pPr>
              <a:defRPr/>
            </a:pPr>
            <a:r>
              <a:rPr lang="it-IT" sz="1350">
                <a:solidFill>
                  <a:schemeClr val="accent1"/>
                </a:solidFill>
              </a:rPr>
              <a:t>Aree con ridotta vascolarizzazione sono sedi è più comune di </a:t>
            </a:r>
            <a:r>
              <a:rPr lang="it-IT" sz="1350">
                <a:solidFill>
                  <a:schemeClr val="accent1"/>
                </a:solidFill>
                <a:highlight>
                  <a:srgbClr val="FFFF00"/>
                </a:highlight>
              </a:rPr>
              <a:t>degenerazione/rottura</a:t>
            </a:r>
          </a:p>
          <a:p>
            <a:pPr>
              <a:defRPr/>
            </a:pPr>
            <a:r>
              <a:rPr lang="it-IT" sz="1350">
                <a:solidFill>
                  <a:schemeClr val="accent1"/>
                </a:solidFill>
              </a:rPr>
              <a:t>Il </a:t>
            </a:r>
            <a:r>
              <a:rPr lang="it-IT" sz="1350">
                <a:solidFill>
                  <a:schemeClr val="accent1"/>
                </a:solidFill>
                <a:highlight>
                  <a:srgbClr val="FFFF00"/>
                </a:highlight>
              </a:rPr>
              <a:t>flusso sanguigno </a:t>
            </a:r>
            <a:r>
              <a:rPr lang="it-IT" sz="1350">
                <a:solidFill>
                  <a:schemeClr val="accent1"/>
                </a:solidFill>
              </a:rPr>
              <a:t>nei tessuti peritendinei </a:t>
            </a:r>
            <a:r>
              <a:rPr lang="it-IT" sz="1350">
                <a:solidFill>
                  <a:schemeClr val="accent1"/>
                </a:solidFill>
                <a:highlight>
                  <a:srgbClr val="FFFF00"/>
                </a:highlight>
              </a:rPr>
              <a:t>aumenta in risposta all’attività fisica</a:t>
            </a:r>
          </a:p>
          <a:p>
            <a:pPr>
              <a:defRPr/>
            </a:pPr>
            <a:endParaRPr lang="it-IT" dirty="0"/>
          </a:p>
        </p:txBody>
      </p:sp>
      <p:sp>
        <p:nvSpPr>
          <p:cNvPr id="8" name="CasellaDiTesto 3">
            <a:extLst>
              <a:ext uri="{FF2B5EF4-FFF2-40B4-BE49-F238E27FC236}">
                <a16:creationId xmlns:a16="http://schemas.microsoft.com/office/drawing/2014/main" id="{C1B519F2-241D-021B-25AA-40F87447D5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1806" y="3905160"/>
            <a:ext cx="628633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Gill Sans MT" panose="020B0502020104020203" pitchFamily="34" charset="77"/>
              </a:defRPr>
            </a:lvl1pPr>
            <a:lvl2pPr marL="742950" indent="-28575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Gill Sans MT" panose="020B0502020104020203" pitchFamily="34" charset="77"/>
              </a:defRPr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Gill Sans MT" panose="020B0502020104020203" pitchFamily="34" charset="77"/>
              </a:defRPr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Gill Sans MT" panose="020B0502020104020203" pitchFamily="34" charset="77"/>
              </a:defRPr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Gill Sans MT" panose="020B0502020104020203" pitchFamily="34" charset="77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Gill Sans MT" panose="020B0502020104020203" pitchFamily="34" charset="77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Gill Sans MT" panose="020B0502020104020203" pitchFamily="34" charset="77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Gill Sans MT" panose="020B0502020104020203" pitchFamily="34" charset="77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Gill Sans MT" panose="020B0502020104020203" pitchFamily="34" charset="77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IT" sz="1350" dirty="0" err="1">
                <a:solidFill>
                  <a:schemeClr val="accent1"/>
                </a:solidFill>
              </a:rPr>
              <a:t>Theobald</a:t>
            </a:r>
            <a:r>
              <a:rPr lang="it-IT" altLang="it-IT" sz="1350" dirty="0">
                <a:solidFill>
                  <a:schemeClr val="accent1"/>
                </a:solidFill>
              </a:rPr>
              <a:t> </a:t>
            </a:r>
            <a:r>
              <a:rPr lang="it-IT" altLang="it-IT" sz="1350" dirty="0" err="1">
                <a:solidFill>
                  <a:schemeClr val="accent1"/>
                </a:solidFill>
              </a:rPr>
              <a:t>P</a:t>
            </a:r>
            <a:r>
              <a:rPr lang="it-IT" altLang="it-IT" sz="1350" dirty="0">
                <a:solidFill>
                  <a:schemeClr val="accent1"/>
                </a:solidFill>
              </a:rPr>
              <a:t>, Benjamin M, </a:t>
            </a:r>
            <a:r>
              <a:rPr lang="it-IT" altLang="it-IT" sz="1350" dirty="0" err="1">
                <a:solidFill>
                  <a:schemeClr val="accent1"/>
                </a:solidFill>
              </a:rPr>
              <a:t>Nokes</a:t>
            </a:r>
            <a:r>
              <a:rPr lang="it-IT" altLang="it-IT" sz="1350" dirty="0">
                <a:solidFill>
                  <a:schemeClr val="accent1"/>
                </a:solidFill>
              </a:rPr>
              <a:t> L, et al. </a:t>
            </a:r>
            <a:r>
              <a:rPr lang="it-IT" altLang="it-IT" sz="1350" i="1" dirty="0" err="1">
                <a:solidFill>
                  <a:schemeClr val="accent1"/>
                </a:solidFill>
              </a:rPr>
              <a:t>Review</a:t>
            </a:r>
            <a:r>
              <a:rPr lang="it-IT" altLang="it-IT" sz="1350" i="1" dirty="0">
                <a:solidFill>
                  <a:schemeClr val="accent1"/>
                </a:solidFill>
              </a:rPr>
              <a:t> of the </a:t>
            </a:r>
            <a:r>
              <a:rPr lang="it-IT" altLang="it-IT" sz="1350" i="1" dirty="0" err="1">
                <a:solidFill>
                  <a:schemeClr val="accent1"/>
                </a:solidFill>
              </a:rPr>
              <a:t>vascularisation</a:t>
            </a:r>
            <a:r>
              <a:rPr lang="it-IT" altLang="it-IT" sz="1350" i="1" dirty="0">
                <a:solidFill>
                  <a:schemeClr val="accent1"/>
                </a:solidFill>
              </a:rPr>
              <a:t> of the human </a:t>
            </a:r>
            <a:r>
              <a:rPr lang="it-IT" altLang="it-IT" sz="1350" i="1" dirty="0" err="1">
                <a:solidFill>
                  <a:schemeClr val="accent1"/>
                </a:solidFill>
              </a:rPr>
              <a:t>Achilles</a:t>
            </a:r>
            <a:r>
              <a:rPr lang="it-IT" altLang="it-IT" sz="1350" i="1" dirty="0">
                <a:solidFill>
                  <a:schemeClr val="accent1"/>
                </a:solidFill>
              </a:rPr>
              <a:t>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IT" sz="1350" i="1" dirty="0" err="1">
                <a:solidFill>
                  <a:schemeClr val="accent1"/>
                </a:solidFill>
              </a:rPr>
              <a:t>tendon</a:t>
            </a:r>
            <a:r>
              <a:rPr lang="it-IT" altLang="it-IT" sz="1350" dirty="0">
                <a:solidFill>
                  <a:schemeClr val="accent1"/>
                </a:solidFill>
              </a:rPr>
              <a:t>. </a:t>
            </a:r>
            <a:r>
              <a:rPr lang="it-IT" altLang="it-IT" sz="1350" dirty="0" err="1">
                <a:solidFill>
                  <a:schemeClr val="accent1"/>
                </a:solidFill>
              </a:rPr>
              <a:t>Injury</a:t>
            </a:r>
            <a:r>
              <a:rPr lang="it-IT" altLang="it-IT" sz="1350" dirty="0">
                <a:solidFill>
                  <a:schemeClr val="accent1"/>
                </a:solidFill>
              </a:rPr>
              <a:t> 2005;36:1267-72. </a:t>
            </a:r>
          </a:p>
        </p:txBody>
      </p:sp>
    </p:spTree>
    <p:extLst>
      <p:ext uri="{BB962C8B-B14F-4D97-AF65-F5344CB8AC3E}">
        <p14:creationId xmlns:p14="http://schemas.microsoft.com/office/powerpoint/2010/main" val="187296679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3EDAE9F0-FB26-5D99-F0DA-D086FC11D047}"/>
              </a:ext>
            </a:extLst>
          </p:cNvPr>
          <p:cNvSpPr txBox="1">
            <a:spLocks/>
          </p:cNvSpPr>
          <p:nvPr/>
        </p:nvSpPr>
        <p:spPr>
          <a:xfrm>
            <a:off x="758623" y="1523581"/>
            <a:ext cx="7202456" cy="2587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t-IT" sz="1500" dirty="0">
                <a:solidFill>
                  <a:schemeClr val="accent1"/>
                </a:solidFill>
                <a:latin typeface="+mj-lt"/>
              </a:rPr>
              <a:t>Nelle tendinopatie </a:t>
            </a:r>
            <a:r>
              <a:rPr lang="it-IT" sz="1500" dirty="0">
                <a:solidFill>
                  <a:schemeClr val="accent1"/>
                </a:solidFill>
                <a:highlight>
                  <a:srgbClr val="FFFF00"/>
                </a:highlight>
                <a:latin typeface="+mj-lt"/>
              </a:rPr>
              <a:t>inibizione di NOS =ritardo guarigione</a:t>
            </a:r>
          </a:p>
          <a:p>
            <a:pPr>
              <a:defRPr/>
            </a:pPr>
            <a:r>
              <a:rPr lang="it-IT" sz="1500" dirty="0">
                <a:solidFill>
                  <a:schemeClr val="accent1"/>
                </a:solidFill>
                <a:highlight>
                  <a:srgbClr val="FFFF00"/>
                </a:highlight>
                <a:latin typeface="+mj-lt"/>
              </a:rPr>
              <a:t>Somministrazione NO </a:t>
            </a:r>
            <a:r>
              <a:rPr lang="it-IT" sz="1500" dirty="0">
                <a:solidFill>
                  <a:schemeClr val="accent1"/>
                </a:solidFill>
                <a:latin typeface="+mj-lt"/>
              </a:rPr>
              <a:t>ripristina integrità tissutale: </a:t>
            </a:r>
            <a:r>
              <a:rPr lang="it-IT" sz="1500" dirty="0">
                <a:solidFill>
                  <a:schemeClr val="accent1"/>
                </a:solidFill>
                <a:highlight>
                  <a:srgbClr val="FFFF00"/>
                </a:highlight>
                <a:latin typeface="+mj-lt"/>
              </a:rPr>
              <a:t>aumenta sintesi di matrice </a:t>
            </a:r>
            <a:r>
              <a:rPr lang="it-IT" sz="1500" dirty="0" err="1">
                <a:solidFill>
                  <a:schemeClr val="accent1"/>
                </a:solidFill>
                <a:latin typeface="+mj-lt"/>
              </a:rPr>
              <a:t>estracellulare</a:t>
            </a:r>
            <a:r>
              <a:rPr lang="it-IT" sz="1500" dirty="0">
                <a:solidFill>
                  <a:schemeClr val="accent1"/>
                </a:solidFill>
                <a:latin typeface="+mj-lt"/>
              </a:rPr>
              <a:t>, migliora proprietà meccaniche</a:t>
            </a:r>
          </a:p>
          <a:p>
            <a:pPr>
              <a:defRPr/>
            </a:pPr>
            <a:r>
              <a:rPr lang="it-IT" sz="1500" dirty="0">
                <a:solidFill>
                  <a:schemeClr val="accent1"/>
                </a:solidFill>
                <a:latin typeface="+mj-lt"/>
              </a:rPr>
              <a:t>Incoraggiare </a:t>
            </a:r>
            <a:r>
              <a:rPr lang="it-IT" sz="1500" dirty="0">
                <a:solidFill>
                  <a:schemeClr val="accent1"/>
                </a:solidFill>
                <a:highlight>
                  <a:srgbClr val="FFFF00"/>
                </a:highlight>
                <a:latin typeface="+mj-lt"/>
              </a:rPr>
              <a:t>trattamenti che incrementano NO</a:t>
            </a:r>
          </a:p>
          <a:p>
            <a:pPr>
              <a:defRPr/>
            </a:pPr>
            <a:endParaRPr lang="it-IT" dirty="0"/>
          </a:p>
        </p:txBody>
      </p:sp>
      <p:sp>
        <p:nvSpPr>
          <p:cNvPr id="10" name="CasellaDiTesto 3">
            <a:extLst>
              <a:ext uri="{FF2B5EF4-FFF2-40B4-BE49-F238E27FC236}">
                <a16:creationId xmlns:a16="http://schemas.microsoft.com/office/drawing/2014/main" id="{F4A4D4C5-D16B-1395-36C3-C3650CBB4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8231" y="3857626"/>
            <a:ext cx="618387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Gill Sans MT" panose="020B0502020104020203" pitchFamily="34" charset="77"/>
              </a:defRPr>
            </a:lvl1pPr>
            <a:lvl2pPr marL="742950" indent="-28575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Gill Sans MT" panose="020B0502020104020203" pitchFamily="34" charset="77"/>
              </a:defRPr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Gill Sans MT" panose="020B0502020104020203" pitchFamily="34" charset="77"/>
              </a:defRPr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Gill Sans MT" panose="020B0502020104020203" pitchFamily="34" charset="77"/>
              </a:defRPr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Gill Sans MT" panose="020B0502020104020203" pitchFamily="34" charset="77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Gill Sans MT" panose="020B0502020104020203" pitchFamily="34" charset="77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Gill Sans MT" panose="020B0502020104020203" pitchFamily="34" charset="77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Gill Sans MT" panose="020B0502020104020203" pitchFamily="34" charset="77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Gill Sans MT" panose="020B0502020104020203" pitchFamily="34" charset="77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IT" sz="1350" dirty="0">
                <a:solidFill>
                  <a:schemeClr val="accent1"/>
                </a:solidFill>
              </a:rPr>
              <a:t>Longo UG, Oliva </a:t>
            </a:r>
            <a:r>
              <a:rPr lang="it-IT" altLang="it-IT" sz="1350" dirty="0" err="1">
                <a:solidFill>
                  <a:schemeClr val="accent1"/>
                </a:solidFill>
              </a:rPr>
              <a:t>F</a:t>
            </a:r>
            <a:r>
              <a:rPr lang="it-IT" altLang="it-IT" sz="1350" dirty="0">
                <a:solidFill>
                  <a:schemeClr val="accent1"/>
                </a:solidFill>
              </a:rPr>
              <a:t>, Denaro V, et al. </a:t>
            </a:r>
            <a:r>
              <a:rPr lang="it-IT" altLang="it-IT" sz="1350" i="1" dirty="0" err="1">
                <a:solidFill>
                  <a:schemeClr val="accent1"/>
                </a:solidFill>
              </a:rPr>
              <a:t>Oxygen</a:t>
            </a:r>
            <a:r>
              <a:rPr lang="it-IT" altLang="it-IT" sz="1350" i="1" dirty="0">
                <a:solidFill>
                  <a:schemeClr val="accent1"/>
                </a:solidFill>
              </a:rPr>
              <a:t> </a:t>
            </a:r>
            <a:r>
              <a:rPr lang="it-IT" altLang="it-IT" sz="1350" i="1" dirty="0" err="1">
                <a:solidFill>
                  <a:schemeClr val="accent1"/>
                </a:solidFill>
              </a:rPr>
              <a:t>spe</a:t>
            </a:r>
            <a:r>
              <a:rPr lang="it-IT" altLang="it-IT" sz="1350" i="1" dirty="0">
                <a:solidFill>
                  <a:schemeClr val="accent1"/>
                </a:solidFill>
              </a:rPr>
              <a:t>- </a:t>
            </a:r>
            <a:r>
              <a:rPr lang="it-IT" altLang="it-IT" sz="1350" i="1" dirty="0" err="1">
                <a:solidFill>
                  <a:schemeClr val="accent1"/>
                </a:solidFill>
              </a:rPr>
              <a:t>cies</a:t>
            </a:r>
            <a:r>
              <a:rPr lang="it-IT" altLang="it-IT" sz="1350" i="1" dirty="0">
                <a:solidFill>
                  <a:schemeClr val="accent1"/>
                </a:solidFill>
              </a:rPr>
              <a:t> and </a:t>
            </a:r>
            <a:r>
              <a:rPr lang="it-IT" altLang="it-IT" sz="1350" i="1" dirty="0" err="1">
                <a:solidFill>
                  <a:schemeClr val="accent1"/>
                </a:solidFill>
              </a:rPr>
              <a:t>overuse</a:t>
            </a:r>
            <a:r>
              <a:rPr lang="it-IT" altLang="it-IT" sz="1350" i="1" dirty="0">
                <a:solidFill>
                  <a:schemeClr val="accent1"/>
                </a:solidFill>
              </a:rPr>
              <a:t> </a:t>
            </a:r>
            <a:r>
              <a:rPr lang="it-IT" altLang="it-IT" sz="1350" i="1" dirty="0" err="1">
                <a:solidFill>
                  <a:schemeClr val="accent1"/>
                </a:solidFill>
              </a:rPr>
              <a:t>tendinopathy</a:t>
            </a:r>
            <a:r>
              <a:rPr lang="it-IT" altLang="it-IT" sz="1350" i="1" dirty="0">
                <a:solidFill>
                  <a:schemeClr val="accent1"/>
                </a:solidFill>
              </a:rPr>
              <a:t> in </a:t>
            </a:r>
            <a:r>
              <a:rPr lang="it-IT" altLang="it-IT" sz="1350" i="1" dirty="0" err="1">
                <a:solidFill>
                  <a:schemeClr val="accent1"/>
                </a:solidFill>
              </a:rPr>
              <a:t>athletes</a:t>
            </a:r>
            <a:r>
              <a:rPr lang="it-IT" altLang="it-IT" sz="1350" dirty="0">
                <a:solidFill>
                  <a:schemeClr val="accent1"/>
                </a:solidFill>
              </a:rPr>
              <a:t>.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IT" sz="1350" dirty="0" err="1">
                <a:solidFill>
                  <a:schemeClr val="accent1"/>
                </a:solidFill>
              </a:rPr>
              <a:t>Disabil</a:t>
            </a:r>
            <a:r>
              <a:rPr lang="it-IT" altLang="it-IT" sz="1350" dirty="0">
                <a:solidFill>
                  <a:schemeClr val="accent1"/>
                </a:solidFill>
              </a:rPr>
              <a:t> </a:t>
            </a:r>
            <a:r>
              <a:rPr lang="it-IT" altLang="it-IT" sz="1350" dirty="0" err="1">
                <a:solidFill>
                  <a:schemeClr val="accent1"/>
                </a:solidFill>
              </a:rPr>
              <a:t>Rehabil</a:t>
            </a:r>
            <a:r>
              <a:rPr lang="it-IT" altLang="it-IT" sz="1350" dirty="0">
                <a:solidFill>
                  <a:schemeClr val="accent1"/>
                </a:solidFill>
              </a:rPr>
              <a:t> 2008;30:1563-71. </a:t>
            </a:r>
          </a:p>
        </p:txBody>
      </p:sp>
    </p:spTree>
    <p:extLst>
      <p:ext uri="{BB962C8B-B14F-4D97-AF65-F5344CB8AC3E}">
        <p14:creationId xmlns:p14="http://schemas.microsoft.com/office/powerpoint/2010/main" val="338081390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E742889-5A03-6916-B5D9-697D00688D92}"/>
              </a:ext>
            </a:extLst>
          </p:cNvPr>
          <p:cNvSpPr txBox="1">
            <a:spLocks/>
          </p:cNvSpPr>
          <p:nvPr/>
        </p:nvSpPr>
        <p:spPr>
          <a:xfrm>
            <a:off x="2593885" y="359082"/>
            <a:ext cx="3911153" cy="44093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t-IT" sz="3000">
                <a:solidFill>
                  <a:schemeClr val="accent1"/>
                </a:solidFill>
              </a:rPr>
              <a:t>Terapia con onde d’urto</a:t>
            </a:r>
            <a:endParaRPr lang="it-IT" sz="3000" dirty="0">
              <a:solidFill>
                <a:schemeClr val="accent1"/>
              </a:solidFill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609072A-97F1-CB2C-4DC5-83AF9CEAD1DF}"/>
              </a:ext>
            </a:extLst>
          </p:cNvPr>
          <p:cNvSpPr txBox="1">
            <a:spLocks/>
          </p:cNvSpPr>
          <p:nvPr/>
        </p:nvSpPr>
        <p:spPr>
          <a:xfrm>
            <a:off x="1127446" y="1157416"/>
            <a:ext cx="7202456" cy="32304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t-IT" sz="1350" dirty="0">
                <a:solidFill>
                  <a:schemeClr val="accent1"/>
                </a:solidFill>
              </a:rPr>
              <a:t>Razionale : </a:t>
            </a:r>
            <a:r>
              <a:rPr lang="it-IT" sz="1350" dirty="0">
                <a:solidFill>
                  <a:schemeClr val="accent1"/>
                </a:solidFill>
                <a:highlight>
                  <a:srgbClr val="FFFF00"/>
                </a:highlight>
              </a:rPr>
              <a:t>stimolazione alla guarigione tessuti molli </a:t>
            </a:r>
            <a:r>
              <a:rPr lang="it-IT" sz="1350" dirty="0">
                <a:solidFill>
                  <a:schemeClr val="accent1"/>
                </a:solidFill>
              </a:rPr>
              <a:t>e inibizione del dolore</a:t>
            </a:r>
          </a:p>
          <a:p>
            <a:pPr>
              <a:defRPr/>
            </a:pPr>
            <a:r>
              <a:rPr lang="it-IT" sz="1350" dirty="0">
                <a:solidFill>
                  <a:schemeClr val="accent1"/>
                </a:solidFill>
              </a:rPr>
              <a:t>Studi : </a:t>
            </a:r>
            <a:r>
              <a:rPr lang="it-IT" sz="1350" dirty="0">
                <a:solidFill>
                  <a:schemeClr val="accent1"/>
                </a:solidFill>
                <a:highlight>
                  <a:srgbClr val="FFFF00"/>
                </a:highlight>
              </a:rPr>
              <a:t>proliferazione </a:t>
            </a:r>
            <a:r>
              <a:rPr lang="it-IT" sz="1350" dirty="0" err="1">
                <a:solidFill>
                  <a:schemeClr val="accent1"/>
                </a:solidFill>
                <a:highlight>
                  <a:srgbClr val="FFFF00"/>
                </a:highlight>
              </a:rPr>
              <a:t>tenociti</a:t>
            </a:r>
            <a:r>
              <a:rPr lang="it-IT" sz="1350" dirty="0">
                <a:solidFill>
                  <a:schemeClr val="accent1"/>
                </a:solidFill>
                <a:highlight>
                  <a:srgbClr val="FFFF00"/>
                </a:highlight>
              </a:rPr>
              <a:t>, sintesi collagene, riduzione IL, MMP</a:t>
            </a:r>
          </a:p>
          <a:p>
            <a:pPr>
              <a:defRPr/>
            </a:pPr>
            <a:r>
              <a:rPr lang="it-IT" sz="1350" dirty="0">
                <a:solidFill>
                  <a:schemeClr val="accent1"/>
                </a:solidFill>
                <a:highlight>
                  <a:srgbClr val="FFFF00"/>
                </a:highlight>
              </a:rPr>
              <a:t>Combinazione con esercizio eccentrico</a:t>
            </a:r>
          </a:p>
          <a:p>
            <a:pPr>
              <a:defRPr/>
            </a:pPr>
            <a:r>
              <a:rPr lang="it-IT" sz="1350" dirty="0">
                <a:solidFill>
                  <a:schemeClr val="accent1"/>
                </a:solidFill>
                <a:highlight>
                  <a:srgbClr val="FFFF00"/>
                </a:highlight>
              </a:rPr>
              <a:t>Rilascio NO</a:t>
            </a:r>
          </a:p>
          <a:p>
            <a:pPr>
              <a:defRPr/>
            </a:pPr>
            <a:r>
              <a:rPr lang="it-IT" sz="1350" dirty="0" err="1">
                <a:solidFill>
                  <a:schemeClr val="accent1"/>
                </a:solidFill>
                <a:highlight>
                  <a:srgbClr val="FFFF00"/>
                </a:highlight>
              </a:rPr>
              <a:t>Neocapillarogenesi</a:t>
            </a:r>
            <a:endParaRPr lang="it-IT" sz="1350" dirty="0">
              <a:solidFill>
                <a:schemeClr val="accent1"/>
              </a:solidFill>
              <a:highlight>
                <a:srgbClr val="FFFF00"/>
              </a:highlight>
            </a:endParaRPr>
          </a:p>
          <a:p>
            <a:r>
              <a:rPr lang="it-IT" sz="1350" dirty="0">
                <a:solidFill>
                  <a:schemeClr val="accent1"/>
                </a:solidFill>
                <a:highlight>
                  <a:srgbClr val="FFFF00"/>
                </a:highlight>
              </a:rPr>
              <a:t>Incremento flusso ematico</a:t>
            </a:r>
          </a:p>
          <a:p>
            <a:r>
              <a:rPr lang="it-IT" altLang="it-IT" sz="1350" dirty="0">
                <a:solidFill>
                  <a:schemeClr val="accent1"/>
                </a:solidFill>
                <a:highlight>
                  <a:srgbClr val="FFFF00"/>
                </a:highlight>
              </a:rPr>
              <a:t>Liberazione endorfine</a:t>
            </a:r>
          </a:p>
          <a:p>
            <a:r>
              <a:rPr lang="it-IT" altLang="it-IT" sz="1350" dirty="0">
                <a:solidFill>
                  <a:schemeClr val="accent1"/>
                </a:solidFill>
                <a:highlight>
                  <a:srgbClr val="FFFF00"/>
                </a:highlight>
              </a:rPr>
              <a:t>Inibizione trasmissione nocicettiva periferica</a:t>
            </a:r>
          </a:p>
          <a:p>
            <a:endParaRPr lang="it-IT" altLang="it-IT" sz="1350" dirty="0">
              <a:solidFill>
                <a:schemeClr val="accent1"/>
              </a:solidFill>
              <a:highlight>
                <a:srgbClr val="FFFF00"/>
              </a:highlight>
            </a:endParaRPr>
          </a:p>
          <a:p>
            <a:endParaRPr lang="it-IT" altLang="it-IT" sz="1350" dirty="0">
              <a:solidFill>
                <a:schemeClr val="accent1"/>
              </a:solidFill>
              <a:highlight>
                <a:srgbClr val="FFFF00"/>
              </a:highlight>
            </a:endParaRPr>
          </a:p>
          <a:p>
            <a:pPr>
              <a:defRPr/>
            </a:pPr>
            <a:endParaRPr lang="it-IT" sz="1350" dirty="0">
              <a:solidFill>
                <a:schemeClr val="accent1"/>
              </a:solidFill>
              <a:highlight>
                <a:srgbClr val="FFFF00"/>
              </a:highlight>
            </a:endParaRPr>
          </a:p>
          <a:p>
            <a:pPr>
              <a:defRPr/>
            </a:pPr>
            <a:endParaRPr lang="it-IT" sz="1350" dirty="0">
              <a:solidFill>
                <a:schemeClr val="accent1"/>
              </a:solidFill>
              <a:highlight>
                <a:srgbClr val="FFFF00"/>
              </a:highlight>
            </a:endParaRPr>
          </a:p>
          <a:p>
            <a:pPr>
              <a:defRPr/>
            </a:pPr>
            <a:endParaRPr lang="it-IT" dirty="0"/>
          </a:p>
        </p:txBody>
      </p:sp>
      <p:sp>
        <p:nvSpPr>
          <p:cNvPr id="5" name="CasellaDiTesto 3">
            <a:extLst>
              <a:ext uri="{FF2B5EF4-FFF2-40B4-BE49-F238E27FC236}">
                <a16:creationId xmlns:a16="http://schemas.microsoft.com/office/drawing/2014/main" id="{C0DD9B3E-A57C-B89E-724A-66558A54B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8198" y="4010764"/>
            <a:ext cx="704115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Gill Sans MT" panose="020B0502020104020203" pitchFamily="34" charset="77"/>
              </a:defRPr>
            </a:lvl1pPr>
            <a:lvl2pPr marL="742950" indent="-28575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Gill Sans MT" panose="020B0502020104020203" pitchFamily="34" charset="77"/>
              </a:defRPr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Gill Sans MT" panose="020B0502020104020203" pitchFamily="34" charset="77"/>
              </a:defRPr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Gill Sans MT" panose="020B0502020104020203" pitchFamily="34" charset="77"/>
              </a:defRPr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Gill Sans MT" panose="020B0502020104020203" pitchFamily="34" charset="77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Gill Sans MT" panose="020B0502020104020203" pitchFamily="34" charset="77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Gill Sans MT" panose="020B0502020104020203" pitchFamily="34" charset="77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Gill Sans MT" panose="020B0502020104020203" pitchFamily="34" charset="77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Gill Sans MT" panose="020B0502020104020203" pitchFamily="34" charset="77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IT" sz="135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altLang="it-IT" sz="1350" dirty="0">
                <a:solidFill>
                  <a:schemeClr val="accent1"/>
                </a:solidFill>
              </a:rPr>
              <a:t>Rompe JD, Furia </a:t>
            </a:r>
            <a:r>
              <a:rPr lang="it-IT" altLang="it-IT" sz="1350" dirty="0" err="1">
                <a:solidFill>
                  <a:schemeClr val="accent1"/>
                </a:solidFill>
              </a:rPr>
              <a:t>J</a:t>
            </a:r>
            <a:r>
              <a:rPr lang="it-IT" altLang="it-IT" sz="1350" dirty="0">
                <a:solidFill>
                  <a:schemeClr val="accent1"/>
                </a:solidFill>
              </a:rPr>
              <a:t>, Maffulli N. </a:t>
            </a:r>
            <a:r>
              <a:rPr lang="it-IT" altLang="it-IT" sz="1350" i="1" dirty="0" err="1">
                <a:solidFill>
                  <a:schemeClr val="accent1"/>
                </a:solidFill>
              </a:rPr>
              <a:t>Eccentric</a:t>
            </a:r>
            <a:r>
              <a:rPr lang="it-IT" altLang="it-IT" sz="1350" i="1" dirty="0">
                <a:solidFill>
                  <a:schemeClr val="accent1"/>
                </a:solidFill>
              </a:rPr>
              <a:t> </a:t>
            </a:r>
            <a:r>
              <a:rPr lang="it-IT" altLang="it-IT" sz="1350" i="1" dirty="0" err="1">
                <a:solidFill>
                  <a:schemeClr val="accent1"/>
                </a:solidFill>
              </a:rPr>
              <a:t>load</a:t>
            </a:r>
            <a:r>
              <a:rPr lang="it-IT" altLang="it-IT" sz="1350" i="1" dirty="0">
                <a:solidFill>
                  <a:schemeClr val="accent1"/>
                </a:solidFill>
              </a:rPr>
              <a:t>- </a:t>
            </a:r>
            <a:r>
              <a:rPr lang="it-IT" altLang="it-IT" sz="1350" i="1" dirty="0" err="1">
                <a:solidFill>
                  <a:schemeClr val="accent1"/>
                </a:solidFill>
              </a:rPr>
              <a:t>ing</a:t>
            </a:r>
            <a:r>
              <a:rPr lang="it-IT" altLang="it-IT" sz="1350" i="1" dirty="0">
                <a:solidFill>
                  <a:schemeClr val="accent1"/>
                </a:solidFill>
              </a:rPr>
              <a:t> versus </a:t>
            </a:r>
            <a:r>
              <a:rPr lang="it-IT" altLang="it-IT" sz="1350" i="1" dirty="0" err="1">
                <a:solidFill>
                  <a:schemeClr val="accent1"/>
                </a:solidFill>
              </a:rPr>
              <a:t>eccentric</a:t>
            </a:r>
            <a:r>
              <a:rPr lang="it-IT" altLang="it-IT" sz="1350" i="1" dirty="0">
                <a:solidFill>
                  <a:schemeClr val="accent1"/>
                </a:solidFill>
              </a:rPr>
              <a:t> </a:t>
            </a:r>
            <a:r>
              <a:rPr lang="it-IT" altLang="it-IT" sz="1350" i="1" dirty="0" err="1">
                <a:solidFill>
                  <a:schemeClr val="accent1"/>
                </a:solidFill>
              </a:rPr>
              <a:t>loading</a:t>
            </a:r>
            <a:r>
              <a:rPr lang="it-IT" altLang="it-IT" sz="1350" i="1" dirty="0">
                <a:solidFill>
                  <a:schemeClr val="accent1"/>
                </a:solidFill>
              </a:rPr>
              <a:t> plus shock-</a:t>
            </a:r>
            <a:r>
              <a:rPr lang="it-IT" altLang="it-IT" sz="1350" i="1" dirty="0" err="1">
                <a:solidFill>
                  <a:schemeClr val="accent1"/>
                </a:solidFill>
              </a:rPr>
              <a:t>wave</a:t>
            </a:r>
            <a:r>
              <a:rPr lang="it-IT" altLang="it-IT" sz="1350" i="1" dirty="0">
                <a:solidFill>
                  <a:schemeClr val="accent1"/>
                </a:solidFill>
              </a:rPr>
              <a:t> treatment for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IT" sz="1350" i="1" dirty="0">
                <a:solidFill>
                  <a:schemeClr val="accent1"/>
                </a:solidFill>
              </a:rPr>
              <a:t> </a:t>
            </a:r>
            <a:r>
              <a:rPr lang="it-IT" altLang="it-IT" sz="1350" i="1" dirty="0" err="1">
                <a:solidFill>
                  <a:schemeClr val="accent1"/>
                </a:solidFill>
              </a:rPr>
              <a:t>midportion</a:t>
            </a:r>
            <a:r>
              <a:rPr lang="it-IT" altLang="it-IT" sz="1350" i="1" dirty="0">
                <a:solidFill>
                  <a:schemeClr val="accent1"/>
                </a:solidFill>
              </a:rPr>
              <a:t> </a:t>
            </a:r>
            <a:r>
              <a:rPr lang="it-IT" altLang="it-IT" sz="1350" i="1" dirty="0" err="1">
                <a:solidFill>
                  <a:schemeClr val="accent1"/>
                </a:solidFill>
              </a:rPr>
              <a:t>achilles</a:t>
            </a:r>
            <a:r>
              <a:rPr lang="it-IT" altLang="it-IT" sz="1350" i="1" dirty="0">
                <a:solidFill>
                  <a:schemeClr val="accent1"/>
                </a:solidFill>
              </a:rPr>
              <a:t> </a:t>
            </a:r>
            <a:r>
              <a:rPr lang="it-IT" altLang="it-IT" sz="1350" i="1" dirty="0" err="1">
                <a:solidFill>
                  <a:schemeClr val="accent1"/>
                </a:solidFill>
              </a:rPr>
              <a:t>tendinopathy</a:t>
            </a:r>
            <a:r>
              <a:rPr lang="it-IT" altLang="it-IT" sz="1350" i="1" dirty="0">
                <a:solidFill>
                  <a:schemeClr val="accent1"/>
                </a:solidFill>
              </a:rPr>
              <a:t>: a </a:t>
            </a:r>
            <a:r>
              <a:rPr lang="it-IT" altLang="it-IT" sz="1350" i="1" dirty="0" err="1">
                <a:solidFill>
                  <a:schemeClr val="accent1"/>
                </a:solidFill>
              </a:rPr>
              <a:t>randomized</a:t>
            </a:r>
            <a:r>
              <a:rPr lang="it-IT" altLang="it-IT" sz="1350" i="1" dirty="0">
                <a:solidFill>
                  <a:schemeClr val="accent1"/>
                </a:solidFill>
              </a:rPr>
              <a:t> </a:t>
            </a:r>
            <a:r>
              <a:rPr lang="it-IT" altLang="it-IT" sz="1350" i="1" dirty="0" err="1">
                <a:solidFill>
                  <a:schemeClr val="accent1"/>
                </a:solidFill>
              </a:rPr>
              <a:t>controlled</a:t>
            </a:r>
            <a:r>
              <a:rPr lang="it-IT" altLang="it-IT" sz="1350" i="1" dirty="0">
                <a:solidFill>
                  <a:schemeClr val="accent1"/>
                </a:solidFill>
              </a:rPr>
              <a:t> trial</a:t>
            </a:r>
            <a:r>
              <a:rPr lang="it-IT" altLang="it-IT" sz="1350" dirty="0">
                <a:solidFill>
                  <a:schemeClr val="accent1"/>
                </a:solidFill>
              </a:rPr>
              <a:t>. </a:t>
            </a:r>
            <a:r>
              <a:rPr lang="it-IT" altLang="it-IT" sz="1350" dirty="0" err="1">
                <a:solidFill>
                  <a:schemeClr val="accent1"/>
                </a:solidFill>
              </a:rPr>
              <a:t>Am</a:t>
            </a:r>
            <a:r>
              <a:rPr lang="it-IT" altLang="it-IT" sz="1350" dirty="0">
                <a:solidFill>
                  <a:schemeClr val="accent1"/>
                </a:solidFill>
              </a:rPr>
              <a:t> </a:t>
            </a:r>
            <a:r>
              <a:rPr lang="it-IT" altLang="it-IT" sz="1350" dirty="0" err="1">
                <a:solidFill>
                  <a:schemeClr val="accent1"/>
                </a:solidFill>
              </a:rPr>
              <a:t>J</a:t>
            </a:r>
            <a:r>
              <a:rPr lang="it-IT" altLang="it-IT" sz="1350" dirty="0">
                <a:solidFill>
                  <a:schemeClr val="accent1"/>
                </a:solidFill>
              </a:rPr>
              <a:t> Sports </a:t>
            </a:r>
            <a:r>
              <a:rPr lang="it-IT" altLang="it-IT" sz="1350" dirty="0" err="1">
                <a:solidFill>
                  <a:schemeClr val="accent1"/>
                </a:solidFill>
              </a:rPr>
              <a:t>Med</a:t>
            </a:r>
            <a:r>
              <a:rPr lang="it-IT" altLang="it-IT" sz="1350" dirty="0">
                <a:solidFill>
                  <a:schemeClr val="accent1"/>
                </a:solidFill>
              </a:rPr>
              <a:t> 2009;37:463-70. </a:t>
            </a:r>
          </a:p>
        </p:txBody>
      </p:sp>
    </p:spTree>
    <p:extLst>
      <p:ext uri="{BB962C8B-B14F-4D97-AF65-F5344CB8AC3E}">
        <p14:creationId xmlns:p14="http://schemas.microsoft.com/office/powerpoint/2010/main" val="8790370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3E22EFD1-BFBD-0240-9BB9-B36918FA29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680" t="12445" r="12865" b="7083"/>
          <a:stretch/>
        </p:blipFill>
        <p:spPr>
          <a:xfrm rot="5400000">
            <a:off x="2554055" y="-775099"/>
            <a:ext cx="3977343" cy="6373942"/>
          </a:xfr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36971080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4FBE159-FE4C-4D41-AC78-6615D5D28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   </a:t>
            </a:r>
          </a:p>
        </p:txBody>
      </p:sp>
      <p:pic>
        <p:nvPicPr>
          <p:cNvPr id="5" name="Segnaposto contenuto 4" descr="Immagine che contiene sedendo, tavolo, cibo, ripieno&#10;&#10;Descrizione generata automaticamente">
            <a:extLst>
              <a:ext uri="{FF2B5EF4-FFF2-40B4-BE49-F238E27FC236}">
                <a16:creationId xmlns:a16="http://schemas.microsoft.com/office/drawing/2014/main" id="{67928629-240E-DF41-9044-B47D69FD30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222" t="9597" r="1"/>
          <a:stretch/>
        </p:blipFill>
        <p:spPr>
          <a:xfrm>
            <a:off x="1136958" y="770930"/>
            <a:ext cx="6870084" cy="3364706"/>
          </a:xfr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0668640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A9ECBF5-F873-D44B-A024-93581546A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    </a:t>
            </a:r>
          </a:p>
        </p:txBody>
      </p:sp>
      <p:pic>
        <p:nvPicPr>
          <p:cNvPr id="5" name="Segnaposto contenuto 4" descr="Immagine che contiene fotografia, sedendo, vicino, uomo&#10;&#10;Descrizione generata automaticamente">
            <a:extLst>
              <a:ext uri="{FF2B5EF4-FFF2-40B4-BE49-F238E27FC236}">
                <a16:creationId xmlns:a16="http://schemas.microsoft.com/office/drawing/2014/main" id="{FC8BF078-AD65-A642-8F34-AB8933B0D0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98" t="13901"/>
          <a:stretch/>
        </p:blipFill>
        <p:spPr>
          <a:xfrm>
            <a:off x="1361664" y="770930"/>
            <a:ext cx="6420672" cy="3336131"/>
          </a:xfr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30430046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48C5BA2-3F95-CD41-8394-0489BE939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     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A8549D9F-DDFA-5340-B82A-2C69F1B9ED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366" t="17804"/>
          <a:stretch/>
        </p:blipFill>
        <p:spPr>
          <a:xfrm>
            <a:off x="1406432" y="770930"/>
            <a:ext cx="6331136" cy="3571875"/>
          </a:xfr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308481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995095A-A738-D718-7831-307FBD1589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29569" y="1154255"/>
            <a:ext cx="3484863" cy="1102519"/>
          </a:xfrm>
        </p:spPr>
        <p:txBody>
          <a:bodyPr>
            <a:normAutofit fontScale="90000"/>
          </a:bodyPr>
          <a:lstStyle/>
          <a:p>
            <a:r>
              <a:rPr lang="it-IT" sz="12450" dirty="0">
                <a:solidFill>
                  <a:srgbClr val="0070C0"/>
                </a:solidFill>
              </a:rPr>
              <a:t>1947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1E1478E-2B9F-B490-EB67-8201730E5B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987245"/>
          </a:xfrm>
        </p:spPr>
        <p:txBody>
          <a:bodyPr>
            <a:normAutofit/>
          </a:bodyPr>
          <a:lstStyle/>
          <a:p>
            <a:pPr lvl="1" algn="l">
              <a:lnSpc>
                <a:spcPct val="110000"/>
              </a:lnSpc>
            </a:pPr>
            <a:r>
              <a:rPr lang="it-IT" dirty="0"/>
              <a:t>Viene realizzato un primo prototipo di generatore ad onde d’urto. </a:t>
            </a:r>
          </a:p>
          <a:p>
            <a:pPr lvl="1" algn="just">
              <a:lnSpc>
                <a:spcPct val="110000"/>
              </a:lnSpc>
            </a:pPr>
            <a:r>
              <a:rPr lang="it-IT" dirty="0"/>
              <a:t>Viene impiegato nel trattamento delle neoplasie celebrali.</a:t>
            </a:r>
          </a:p>
          <a:p>
            <a:pPr lvl="1" algn="just">
              <a:lnSpc>
                <a:spcPct val="110000"/>
              </a:lnSpc>
            </a:pPr>
            <a:r>
              <a:rPr lang="it-IT" dirty="0"/>
              <a:t>Il progetto si interrompe quasi immediatamente.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19537A55-961F-EF35-A1A1-4F9086E746C5}"/>
              </a:ext>
            </a:extLst>
          </p:cNvPr>
          <p:cNvSpPr txBox="1"/>
          <p:nvPr/>
        </p:nvSpPr>
        <p:spPr>
          <a:xfrm>
            <a:off x="1143000" y="3865418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800" dirty="0">
                <a:solidFill>
                  <a:srgbClr val="0070C0"/>
                </a:solidFill>
              </a:rPr>
              <a:t>Sicuramente non un successo</a:t>
            </a:r>
          </a:p>
        </p:txBody>
      </p:sp>
    </p:spTree>
    <p:extLst>
      <p:ext uri="{BB962C8B-B14F-4D97-AF65-F5344CB8AC3E}">
        <p14:creationId xmlns:p14="http://schemas.microsoft.com/office/powerpoint/2010/main" val="265446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Immagine che contiene sedendo, tavolo, vetro, tenendo&#10;&#10;Descrizione generata automaticamente">
            <a:extLst>
              <a:ext uri="{FF2B5EF4-FFF2-40B4-BE49-F238E27FC236}">
                <a16:creationId xmlns:a16="http://schemas.microsoft.com/office/drawing/2014/main" id="{5DC8488E-C68B-8543-B0C4-BB8F55E4A3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63" t="14192"/>
          <a:stretch/>
        </p:blipFill>
        <p:spPr>
          <a:xfrm>
            <a:off x="1725820" y="422799"/>
            <a:ext cx="6049394" cy="3915604"/>
          </a:xfr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410397993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B9BAD4B0-00E8-A87C-B269-01074A62CF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5365" y="1872984"/>
            <a:ext cx="6858000" cy="1790700"/>
          </a:xfrm>
        </p:spPr>
        <p:txBody>
          <a:bodyPr>
            <a:normAutofit fontScale="90000"/>
          </a:bodyPr>
          <a:lstStyle/>
          <a:p>
            <a:r>
              <a:rPr lang="it-IT" dirty="0"/>
              <a:t>Grazie per l’attenzione</a:t>
            </a:r>
            <a:br>
              <a:rPr lang="it-IT" dirty="0"/>
            </a:br>
            <a:br>
              <a:rPr lang="it-IT" dirty="0"/>
            </a:br>
            <a:r>
              <a:rPr lang="it-IT" dirty="0"/>
              <a:t>Dr Ivan Messineo</a:t>
            </a:r>
          </a:p>
        </p:txBody>
      </p:sp>
    </p:spTree>
    <p:extLst>
      <p:ext uri="{BB962C8B-B14F-4D97-AF65-F5344CB8AC3E}">
        <p14:creationId xmlns:p14="http://schemas.microsoft.com/office/powerpoint/2010/main" val="3053516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19537A55-961F-EF35-A1A1-4F9086E746C5}"/>
              </a:ext>
            </a:extLst>
          </p:cNvPr>
          <p:cNvSpPr txBox="1"/>
          <p:nvPr/>
        </p:nvSpPr>
        <p:spPr>
          <a:xfrm>
            <a:off x="1143000" y="3865418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800" dirty="0">
                <a:solidFill>
                  <a:srgbClr val="0070C0"/>
                </a:solidFill>
              </a:rPr>
              <a:t> un successo</a:t>
            </a: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EFF912FF-94E5-FEBC-8D8D-9FEAE19498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sz="12450" dirty="0">
                <a:solidFill>
                  <a:srgbClr val="0070C0"/>
                </a:solidFill>
              </a:rPr>
              <a:t>1971</a:t>
            </a:r>
          </a:p>
        </p:txBody>
      </p:sp>
      <p:sp>
        <p:nvSpPr>
          <p:cNvPr id="11" name="Sottotitolo 2">
            <a:extLst>
              <a:ext uri="{FF2B5EF4-FFF2-40B4-BE49-F238E27FC236}">
                <a16:creationId xmlns:a16="http://schemas.microsoft.com/office/drawing/2014/main" id="{FAADB903-685F-315F-211F-5E7834EDA8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just"/>
            <a:r>
              <a:rPr lang="it-IT" dirty="0" err="1"/>
              <a:t>Hausler</a:t>
            </a:r>
            <a:r>
              <a:rPr lang="it-IT" dirty="0"/>
              <a:t> e Kiefer sono in grado di dimostrare sperimentalmente l’efficacia dell’energia nella distruzione di concrezioni calcaree</a:t>
            </a:r>
          </a:p>
        </p:txBody>
      </p:sp>
    </p:spTree>
    <p:extLst>
      <p:ext uri="{BB962C8B-B14F-4D97-AF65-F5344CB8AC3E}">
        <p14:creationId xmlns:p14="http://schemas.microsoft.com/office/powerpoint/2010/main" val="69360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id="{8E6585CE-B2BC-BC5E-8C9A-EC576EDEE794}"/>
              </a:ext>
            </a:extLst>
          </p:cNvPr>
          <p:cNvSpPr txBox="1">
            <a:spLocks/>
          </p:cNvSpPr>
          <p:nvPr/>
        </p:nvSpPr>
        <p:spPr>
          <a:xfrm>
            <a:off x="628650" y="1629352"/>
            <a:ext cx="7886700" cy="168730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2450">
                <a:solidFill>
                  <a:srgbClr val="0070C0"/>
                </a:solidFill>
              </a:rPr>
              <a:t>Primo Passo</a:t>
            </a:r>
            <a:endParaRPr lang="it-IT" sz="1245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054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19537A55-961F-EF35-A1A1-4F9086E746C5}"/>
              </a:ext>
            </a:extLst>
          </p:cNvPr>
          <p:cNvSpPr txBox="1"/>
          <p:nvPr/>
        </p:nvSpPr>
        <p:spPr>
          <a:xfrm>
            <a:off x="1143000" y="3865418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800" dirty="0">
                <a:solidFill>
                  <a:srgbClr val="0070C0"/>
                </a:solidFill>
              </a:rPr>
              <a:t> un successo</a:t>
            </a: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259F4B7C-96D6-B93A-1606-FBD2EE452D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sz="12450" dirty="0">
                <a:solidFill>
                  <a:srgbClr val="0070C0"/>
                </a:solidFill>
              </a:rPr>
              <a:t>1980</a:t>
            </a:r>
          </a:p>
        </p:txBody>
      </p:sp>
      <p:sp>
        <p:nvSpPr>
          <p:cNvPr id="12" name="Sottotitolo 2">
            <a:extLst>
              <a:ext uri="{FF2B5EF4-FFF2-40B4-BE49-F238E27FC236}">
                <a16:creationId xmlns:a16="http://schemas.microsoft.com/office/drawing/2014/main" id="{6E9727F1-9660-363B-C346-76D88415C8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it-IT" dirty="0">
                <a:solidFill>
                  <a:srgbClr val="0070C0"/>
                </a:solidFill>
              </a:rPr>
              <a:t>Monaco di Baviera                     </a:t>
            </a:r>
          </a:p>
          <a:p>
            <a:pPr algn="just">
              <a:lnSpc>
                <a:spcPct val="110000"/>
              </a:lnSpc>
            </a:pPr>
            <a:r>
              <a:rPr lang="it-IT" dirty="0"/>
              <a:t>Viene effettuato il primo trattamento di</a:t>
            </a:r>
            <a:r>
              <a:rPr lang="it-IT" dirty="0">
                <a:solidFill>
                  <a:srgbClr val="0070C0"/>
                </a:solidFill>
              </a:rPr>
              <a:t> </a:t>
            </a:r>
            <a:r>
              <a:rPr lang="it-IT" dirty="0" err="1">
                <a:solidFill>
                  <a:srgbClr val="0070C0"/>
                </a:solidFill>
              </a:rPr>
              <a:t>Litotrissia</a:t>
            </a:r>
            <a:r>
              <a:rPr lang="it-IT" dirty="0">
                <a:solidFill>
                  <a:srgbClr val="0070C0"/>
                </a:solidFill>
              </a:rPr>
              <a:t> </a:t>
            </a:r>
            <a:r>
              <a:rPr lang="it-IT" dirty="0"/>
              <a:t>su paziente affetto da calcolosi delle vie urinarie. Nasce a tutti gli effetti le metodica.</a:t>
            </a:r>
          </a:p>
        </p:txBody>
      </p:sp>
    </p:spTree>
    <p:extLst>
      <p:ext uri="{BB962C8B-B14F-4D97-AF65-F5344CB8AC3E}">
        <p14:creationId xmlns:p14="http://schemas.microsoft.com/office/powerpoint/2010/main" val="15712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FF85187D-0535-D85D-9541-5AE80889DAE1}"/>
              </a:ext>
            </a:extLst>
          </p:cNvPr>
          <p:cNvSpPr txBox="1"/>
          <p:nvPr/>
        </p:nvSpPr>
        <p:spPr>
          <a:xfrm>
            <a:off x="581025" y="782155"/>
            <a:ext cx="7981950" cy="3404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1525" dirty="0">
                <a:solidFill>
                  <a:srgbClr val="0070C0"/>
                </a:solidFill>
                <a:latin typeface="+mj-lt"/>
              </a:rPr>
              <a:t>ESWL</a:t>
            </a:r>
          </a:p>
        </p:txBody>
      </p:sp>
    </p:spTree>
    <p:extLst>
      <p:ext uri="{BB962C8B-B14F-4D97-AF65-F5344CB8AC3E}">
        <p14:creationId xmlns:p14="http://schemas.microsoft.com/office/powerpoint/2010/main" val="9683324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</TotalTime>
  <Words>1490</Words>
  <Application>Microsoft Office PowerPoint</Application>
  <PresentationFormat>Presentazione su schermo (16:9)</PresentationFormat>
  <Paragraphs>196</Paragraphs>
  <Slides>51</Slides>
  <Notes>0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51</vt:i4>
      </vt:variant>
    </vt:vector>
  </HeadingPairs>
  <TitlesOfParts>
    <vt:vector size="59" baseType="lpstr">
      <vt:lpstr>Arial</vt:lpstr>
      <vt:lpstr>Arial Rounded MT Bold</vt:lpstr>
      <vt:lpstr>Bauhaus 93</vt:lpstr>
      <vt:lpstr>Calibri</vt:lpstr>
      <vt:lpstr>Calibri Light</vt:lpstr>
      <vt:lpstr>Gill Sans MT</vt:lpstr>
      <vt:lpstr>Helvetica</vt:lpstr>
      <vt:lpstr>Tema di Office</vt:lpstr>
      <vt:lpstr>Presentazione standard di PowerPoint</vt:lpstr>
      <vt:lpstr>Onde d’urto: meccanismi di azione???</vt:lpstr>
      <vt:lpstr>II Guerra Mondiale</vt:lpstr>
      <vt:lpstr>Presentazione standard di PowerPoint</vt:lpstr>
      <vt:lpstr>1947</vt:lpstr>
      <vt:lpstr>1971</vt:lpstr>
      <vt:lpstr>Presentazione standard di PowerPoint</vt:lpstr>
      <vt:lpstr>1980</vt:lpstr>
      <vt:lpstr>Presentazione standard di PowerPoint</vt:lpstr>
      <vt:lpstr>ESWL   -Extra corporeal  Shock Wave Litotripsy-  Litotrissia extracorporea con onde d’urto: Gold Standard nel trattamento della calcolosi delle vie urinarie e ureterali.  La possibilità di poter produrre energia e di focalizzarla in un punto ben preciso, riuscendo ad interessare (distruggere) solo il target prefissato, conservando integri i tessuti circostanti, rappresenta un progresso nei confronti della chirurgia tradizionale, unica soluzione alla patologia fino a quel momento .  </vt:lpstr>
      <vt:lpstr>Presentazione standard di PowerPoint</vt:lpstr>
      <vt:lpstr>1980-1990</vt:lpstr>
      <vt:lpstr>Presentazione standard di PowerPoint</vt:lpstr>
      <vt:lpstr>Secondo Passo</vt:lpstr>
      <vt:lpstr>1991</vt:lpstr>
      <vt:lpstr>ESWT</vt:lpstr>
      <vt:lpstr>Presentazione standard di PowerPoint</vt:lpstr>
      <vt:lpstr>1992</vt:lpstr>
      <vt:lpstr>1995</vt:lpstr>
      <vt:lpstr>Considerazioni</vt:lpstr>
      <vt:lpstr>Presentazione standard di PowerPoint</vt:lpstr>
      <vt:lpstr>Mezzi di sintesi ossea</vt:lpstr>
      <vt:lpstr>Necrosi  asettiche</vt:lpstr>
      <vt:lpstr>Cisti ossee</vt:lpstr>
      <vt:lpstr>1995-2010</vt:lpstr>
      <vt:lpstr>Effetto bio-stimolante</vt:lpstr>
      <vt:lpstr>Presentazione standard di PowerPoint</vt:lpstr>
      <vt:lpstr>Presentazione standard di PowerPoint</vt:lpstr>
      <vt:lpstr>Wound Healing</vt:lpstr>
      <vt:lpstr>Medicina Estetica</vt:lpstr>
      <vt:lpstr>2000</vt:lpstr>
      <vt:lpstr>2012</vt:lpstr>
      <vt:lpstr>Strumenti di ultima generazione</vt:lpstr>
      <vt:lpstr>2013</vt:lpstr>
      <vt:lpstr>INTANTO</vt:lpstr>
      <vt:lpstr>Meccanismi di azione!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 Focalizzata             Radiale   </vt:lpstr>
      <vt:lpstr>Presentazione standard di PowerPoint</vt:lpstr>
      <vt:lpstr>TENDINI</vt:lpstr>
      <vt:lpstr>Presentazione standard di PowerPoint</vt:lpstr>
      <vt:lpstr>Presentazione standard di PowerPoint</vt:lpstr>
      <vt:lpstr>Presentazione standard di PowerPoint</vt:lpstr>
      <vt:lpstr>   </vt:lpstr>
      <vt:lpstr>    </vt:lpstr>
      <vt:lpstr>     </vt:lpstr>
      <vt:lpstr>Presentazione standard di PowerPoint</vt:lpstr>
      <vt:lpstr>Grazie per l’attenzione  Dr Ivan Messineo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Utente di Microsoft Office</dc:creator>
  <cp:lastModifiedBy>videorent vr</cp:lastModifiedBy>
  <cp:revision>45</cp:revision>
  <dcterms:created xsi:type="dcterms:W3CDTF">2021-11-09T16:19:29Z</dcterms:created>
  <dcterms:modified xsi:type="dcterms:W3CDTF">2024-05-19T11:45:51Z</dcterms:modified>
</cp:coreProperties>
</file>