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640" r:id="rId4"/>
    <p:sldId id="279" r:id="rId5"/>
    <p:sldId id="642" r:id="rId6"/>
    <p:sldId id="641" r:id="rId7"/>
    <p:sldId id="639" r:id="rId8"/>
    <p:sldId id="278" r:id="rId9"/>
    <p:sldId id="459" r:id="rId10"/>
    <p:sldId id="277" r:id="rId11"/>
    <p:sldId id="276" r:id="rId12"/>
    <p:sldId id="492" r:id="rId13"/>
    <p:sldId id="482" r:id="rId14"/>
    <p:sldId id="636" r:id="rId15"/>
    <p:sldId id="637" r:id="rId16"/>
    <p:sldId id="638" r:id="rId17"/>
    <p:sldId id="274" r:id="rId18"/>
    <p:sldId id="275" r:id="rId19"/>
    <p:sldId id="643" r:id="rId20"/>
    <p:sldId id="272" r:id="rId21"/>
    <p:sldId id="271" r:id="rId22"/>
    <p:sldId id="273" r:id="rId23"/>
    <p:sldId id="270" r:id="rId24"/>
    <p:sldId id="644" r:id="rId25"/>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81" d="100"/>
          <a:sy n="81" d="100"/>
        </p:scale>
        <p:origin x="754" y="53"/>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56FF2EA-00E4-8E79-F9CE-B8E0DE21CE38}"/>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0B551A41-585D-27D0-57CD-250C3E4600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7BC53E62-32A2-AC74-DD22-AA19F7192531}"/>
              </a:ext>
            </a:extLst>
          </p:cNvPr>
          <p:cNvSpPr>
            <a:spLocks noGrp="1"/>
          </p:cNvSpPr>
          <p:nvPr>
            <p:ph type="dt" sz="half" idx="10"/>
          </p:nvPr>
        </p:nvSpPr>
        <p:spPr/>
        <p:txBody>
          <a:bodyPr/>
          <a:lstStyle/>
          <a:p>
            <a:fld id="{93A615D1-111A-4E10-AA0A-50403E6E4CF3}" type="datetimeFigureOut">
              <a:rPr lang="it-IT" smtClean="0"/>
              <a:t>19/05/2024</a:t>
            </a:fld>
            <a:endParaRPr lang="it-IT"/>
          </a:p>
        </p:txBody>
      </p:sp>
      <p:sp>
        <p:nvSpPr>
          <p:cNvPr id="5" name="Segnaposto piè di pagina 4">
            <a:extLst>
              <a:ext uri="{FF2B5EF4-FFF2-40B4-BE49-F238E27FC236}">
                <a16:creationId xmlns:a16="http://schemas.microsoft.com/office/drawing/2014/main" id="{1282D905-2B5D-F4F0-97E0-DBAD5A4730C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6767EE0-9B36-BBEC-DFEF-4A057B7AA015}"/>
              </a:ext>
            </a:extLst>
          </p:cNvPr>
          <p:cNvSpPr>
            <a:spLocks noGrp="1"/>
          </p:cNvSpPr>
          <p:nvPr>
            <p:ph type="sldNum" sz="quarter" idx="12"/>
          </p:nvPr>
        </p:nvSpPr>
        <p:spPr/>
        <p:txBody>
          <a:bodyPr/>
          <a:lstStyle/>
          <a:p>
            <a:fld id="{72E11931-2839-42EF-9D2F-F78F7BB8A4F5}" type="slidenum">
              <a:rPr lang="it-IT" smtClean="0"/>
              <a:t>‹N›</a:t>
            </a:fld>
            <a:endParaRPr lang="it-IT"/>
          </a:p>
        </p:txBody>
      </p:sp>
    </p:spTree>
    <p:extLst>
      <p:ext uri="{BB962C8B-B14F-4D97-AF65-F5344CB8AC3E}">
        <p14:creationId xmlns:p14="http://schemas.microsoft.com/office/powerpoint/2010/main" val="1922887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AD3455E-6030-2515-EE27-757BEE788FE2}"/>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61F99D4-0FF0-DE47-7189-1764E17EE7D7}"/>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85BA3681-244C-4F58-EF4E-2A4748255086}"/>
              </a:ext>
            </a:extLst>
          </p:cNvPr>
          <p:cNvSpPr>
            <a:spLocks noGrp="1"/>
          </p:cNvSpPr>
          <p:nvPr>
            <p:ph type="dt" sz="half" idx="10"/>
          </p:nvPr>
        </p:nvSpPr>
        <p:spPr/>
        <p:txBody>
          <a:bodyPr/>
          <a:lstStyle/>
          <a:p>
            <a:fld id="{93A615D1-111A-4E10-AA0A-50403E6E4CF3}" type="datetimeFigureOut">
              <a:rPr lang="it-IT" smtClean="0"/>
              <a:t>19/05/2024</a:t>
            </a:fld>
            <a:endParaRPr lang="it-IT"/>
          </a:p>
        </p:txBody>
      </p:sp>
      <p:sp>
        <p:nvSpPr>
          <p:cNvPr id="5" name="Segnaposto piè di pagina 4">
            <a:extLst>
              <a:ext uri="{FF2B5EF4-FFF2-40B4-BE49-F238E27FC236}">
                <a16:creationId xmlns:a16="http://schemas.microsoft.com/office/drawing/2014/main" id="{E3A48440-24B0-972B-D900-DAC85F4C146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0A4174D-1DDD-0257-8B31-85C1E1DBC2C7}"/>
              </a:ext>
            </a:extLst>
          </p:cNvPr>
          <p:cNvSpPr>
            <a:spLocks noGrp="1"/>
          </p:cNvSpPr>
          <p:nvPr>
            <p:ph type="sldNum" sz="quarter" idx="12"/>
          </p:nvPr>
        </p:nvSpPr>
        <p:spPr/>
        <p:txBody>
          <a:bodyPr/>
          <a:lstStyle/>
          <a:p>
            <a:fld id="{72E11931-2839-42EF-9D2F-F78F7BB8A4F5}" type="slidenum">
              <a:rPr lang="it-IT" smtClean="0"/>
              <a:t>‹N›</a:t>
            </a:fld>
            <a:endParaRPr lang="it-IT"/>
          </a:p>
        </p:txBody>
      </p:sp>
    </p:spTree>
    <p:extLst>
      <p:ext uri="{BB962C8B-B14F-4D97-AF65-F5344CB8AC3E}">
        <p14:creationId xmlns:p14="http://schemas.microsoft.com/office/powerpoint/2010/main" val="3180013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0CB5BAE2-BFC7-4DD8-BC3F-9D36B7AAD94D}"/>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DFF4E6C-7F91-A494-45EC-24FA632AF4D4}"/>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6A1A6AB9-B9D9-CACD-3C8B-7FB26F48F73B}"/>
              </a:ext>
            </a:extLst>
          </p:cNvPr>
          <p:cNvSpPr>
            <a:spLocks noGrp="1"/>
          </p:cNvSpPr>
          <p:nvPr>
            <p:ph type="dt" sz="half" idx="10"/>
          </p:nvPr>
        </p:nvSpPr>
        <p:spPr/>
        <p:txBody>
          <a:bodyPr/>
          <a:lstStyle/>
          <a:p>
            <a:fld id="{93A615D1-111A-4E10-AA0A-50403E6E4CF3}" type="datetimeFigureOut">
              <a:rPr lang="it-IT" smtClean="0"/>
              <a:t>19/05/2024</a:t>
            </a:fld>
            <a:endParaRPr lang="it-IT"/>
          </a:p>
        </p:txBody>
      </p:sp>
      <p:sp>
        <p:nvSpPr>
          <p:cNvPr id="5" name="Segnaposto piè di pagina 4">
            <a:extLst>
              <a:ext uri="{FF2B5EF4-FFF2-40B4-BE49-F238E27FC236}">
                <a16:creationId xmlns:a16="http://schemas.microsoft.com/office/drawing/2014/main" id="{872918AD-9C88-048D-77B0-2349B163E8B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3270CC4-991F-751B-250D-2C4A89E4B90A}"/>
              </a:ext>
            </a:extLst>
          </p:cNvPr>
          <p:cNvSpPr>
            <a:spLocks noGrp="1"/>
          </p:cNvSpPr>
          <p:nvPr>
            <p:ph type="sldNum" sz="quarter" idx="12"/>
          </p:nvPr>
        </p:nvSpPr>
        <p:spPr/>
        <p:txBody>
          <a:bodyPr/>
          <a:lstStyle/>
          <a:p>
            <a:fld id="{72E11931-2839-42EF-9D2F-F78F7BB8A4F5}" type="slidenum">
              <a:rPr lang="it-IT" smtClean="0"/>
              <a:t>‹N›</a:t>
            </a:fld>
            <a:endParaRPr lang="it-IT"/>
          </a:p>
        </p:txBody>
      </p:sp>
    </p:spTree>
    <p:extLst>
      <p:ext uri="{BB962C8B-B14F-4D97-AF65-F5344CB8AC3E}">
        <p14:creationId xmlns:p14="http://schemas.microsoft.com/office/powerpoint/2010/main" val="1387986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40BF7C0-C65D-D8EA-6257-106BC15C747D}"/>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F1DE6EF-A817-D6D1-C4E7-871884C1AF8E}"/>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12A3FB4-044C-AE47-0EC3-40A4E94D5068}"/>
              </a:ext>
            </a:extLst>
          </p:cNvPr>
          <p:cNvSpPr>
            <a:spLocks noGrp="1"/>
          </p:cNvSpPr>
          <p:nvPr>
            <p:ph type="dt" sz="half" idx="10"/>
          </p:nvPr>
        </p:nvSpPr>
        <p:spPr/>
        <p:txBody>
          <a:bodyPr/>
          <a:lstStyle/>
          <a:p>
            <a:fld id="{93A615D1-111A-4E10-AA0A-50403E6E4CF3}" type="datetimeFigureOut">
              <a:rPr lang="it-IT" smtClean="0"/>
              <a:t>19/05/2024</a:t>
            </a:fld>
            <a:endParaRPr lang="it-IT"/>
          </a:p>
        </p:txBody>
      </p:sp>
      <p:sp>
        <p:nvSpPr>
          <p:cNvPr id="5" name="Segnaposto piè di pagina 4">
            <a:extLst>
              <a:ext uri="{FF2B5EF4-FFF2-40B4-BE49-F238E27FC236}">
                <a16:creationId xmlns:a16="http://schemas.microsoft.com/office/drawing/2014/main" id="{AF5FA7BA-69B5-2B40-091F-7B307919E15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787A4CD-9CAC-E3E9-C25C-51EFF13A60E5}"/>
              </a:ext>
            </a:extLst>
          </p:cNvPr>
          <p:cNvSpPr>
            <a:spLocks noGrp="1"/>
          </p:cNvSpPr>
          <p:nvPr>
            <p:ph type="sldNum" sz="quarter" idx="12"/>
          </p:nvPr>
        </p:nvSpPr>
        <p:spPr/>
        <p:txBody>
          <a:bodyPr/>
          <a:lstStyle/>
          <a:p>
            <a:fld id="{72E11931-2839-42EF-9D2F-F78F7BB8A4F5}" type="slidenum">
              <a:rPr lang="it-IT" smtClean="0"/>
              <a:t>‹N›</a:t>
            </a:fld>
            <a:endParaRPr lang="it-IT"/>
          </a:p>
        </p:txBody>
      </p:sp>
    </p:spTree>
    <p:extLst>
      <p:ext uri="{BB962C8B-B14F-4D97-AF65-F5344CB8AC3E}">
        <p14:creationId xmlns:p14="http://schemas.microsoft.com/office/powerpoint/2010/main" val="3101872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6B25AEB-9C2A-282B-6000-242F5C9F1F0C}"/>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1FD5696C-54FA-1DF8-B3A6-BCA47BD5303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4EC2918F-FA34-09BA-4241-22C5DC57F1A0}"/>
              </a:ext>
            </a:extLst>
          </p:cNvPr>
          <p:cNvSpPr>
            <a:spLocks noGrp="1"/>
          </p:cNvSpPr>
          <p:nvPr>
            <p:ph type="dt" sz="half" idx="10"/>
          </p:nvPr>
        </p:nvSpPr>
        <p:spPr/>
        <p:txBody>
          <a:bodyPr/>
          <a:lstStyle/>
          <a:p>
            <a:fld id="{93A615D1-111A-4E10-AA0A-50403E6E4CF3}" type="datetimeFigureOut">
              <a:rPr lang="it-IT" smtClean="0"/>
              <a:t>19/05/2024</a:t>
            </a:fld>
            <a:endParaRPr lang="it-IT"/>
          </a:p>
        </p:txBody>
      </p:sp>
      <p:sp>
        <p:nvSpPr>
          <p:cNvPr id="5" name="Segnaposto piè di pagina 4">
            <a:extLst>
              <a:ext uri="{FF2B5EF4-FFF2-40B4-BE49-F238E27FC236}">
                <a16:creationId xmlns:a16="http://schemas.microsoft.com/office/drawing/2014/main" id="{DA247FD6-186E-169A-F6DB-7F9C63F31F0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8DEC120-A343-D289-7F3D-AB8A6DC26B65}"/>
              </a:ext>
            </a:extLst>
          </p:cNvPr>
          <p:cNvSpPr>
            <a:spLocks noGrp="1"/>
          </p:cNvSpPr>
          <p:nvPr>
            <p:ph type="sldNum" sz="quarter" idx="12"/>
          </p:nvPr>
        </p:nvSpPr>
        <p:spPr/>
        <p:txBody>
          <a:bodyPr/>
          <a:lstStyle/>
          <a:p>
            <a:fld id="{72E11931-2839-42EF-9D2F-F78F7BB8A4F5}" type="slidenum">
              <a:rPr lang="it-IT" smtClean="0"/>
              <a:t>‹N›</a:t>
            </a:fld>
            <a:endParaRPr lang="it-IT"/>
          </a:p>
        </p:txBody>
      </p:sp>
    </p:spTree>
    <p:extLst>
      <p:ext uri="{BB962C8B-B14F-4D97-AF65-F5344CB8AC3E}">
        <p14:creationId xmlns:p14="http://schemas.microsoft.com/office/powerpoint/2010/main" val="3173387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11DC07-3C41-6F6E-A73F-4184B77C7725}"/>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376B245F-707D-869C-83D1-8A68F42740A2}"/>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3A7B9334-F9DA-85CC-5B2D-FDC7BD621B7A}"/>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E9094EFB-69E0-C3CC-1FF6-7EBF36273E49}"/>
              </a:ext>
            </a:extLst>
          </p:cNvPr>
          <p:cNvSpPr>
            <a:spLocks noGrp="1"/>
          </p:cNvSpPr>
          <p:nvPr>
            <p:ph type="dt" sz="half" idx="10"/>
          </p:nvPr>
        </p:nvSpPr>
        <p:spPr/>
        <p:txBody>
          <a:bodyPr/>
          <a:lstStyle/>
          <a:p>
            <a:fld id="{93A615D1-111A-4E10-AA0A-50403E6E4CF3}" type="datetimeFigureOut">
              <a:rPr lang="it-IT" smtClean="0"/>
              <a:t>19/05/2024</a:t>
            </a:fld>
            <a:endParaRPr lang="it-IT"/>
          </a:p>
        </p:txBody>
      </p:sp>
      <p:sp>
        <p:nvSpPr>
          <p:cNvPr id="6" name="Segnaposto piè di pagina 5">
            <a:extLst>
              <a:ext uri="{FF2B5EF4-FFF2-40B4-BE49-F238E27FC236}">
                <a16:creationId xmlns:a16="http://schemas.microsoft.com/office/drawing/2014/main" id="{121B05AD-C71B-3CF6-E90E-53501922AB1F}"/>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C991AE75-FDBB-9935-F35F-904932D64CC0}"/>
              </a:ext>
            </a:extLst>
          </p:cNvPr>
          <p:cNvSpPr>
            <a:spLocks noGrp="1"/>
          </p:cNvSpPr>
          <p:nvPr>
            <p:ph type="sldNum" sz="quarter" idx="12"/>
          </p:nvPr>
        </p:nvSpPr>
        <p:spPr/>
        <p:txBody>
          <a:bodyPr/>
          <a:lstStyle/>
          <a:p>
            <a:fld id="{72E11931-2839-42EF-9D2F-F78F7BB8A4F5}" type="slidenum">
              <a:rPr lang="it-IT" smtClean="0"/>
              <a:t>‹N›</a:t>
            </a:fld>
            <a:endParaRPr lang="it-IT"/>
          </a:p>
        </p:txBody>
      </p:sp>
    </p:spTree>
    <p:extLst>
      <p:ext uri="{BB962C8B-B14F-4D97-AF65-F5344CB8AC3E}">
        <p14:creationId xmlns:p14="http://schemas.microsoft.com/office/powerpoint/2010/main" val="1407279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1AA2AD6-02CE-53BB-24D9-886866167CD0}"/>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AF00BEB-8DD6-7A0A-5EF0-81D4E331BA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938F91B4-890E-0AB4-E28F-9F33C759A789}"/>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940E6DE3-6B68-DD7C-C725-936439AE09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BD0FC03E-D2AD-F64A-0568-BB28211D97E5}"/>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02A1C872-223A-6675-DF82-673EECAA2298}"/>
              </a:ext>
            </a:extLst>
          </p:cNvPr>
          <p:cNvSpPr>
            <a:spLocks noGrp="1"/>
          </p:cNvSpPr>
          <p:nvPr>
            <p:ph type="dt" sz="half" idx="10"/>
          </p:nvPr>
        </p:nvSpPr>
        <p:spPr/>
        <p:txBody>
          <a:bodyPr/>
          <a:lstStyle/>
          <a:p>
            <a:fld id="{93A615D1-111A-4E10-AA0A-50403E6E4CF3}" type="datetimeFigureOut">
              <a:rPr lang="it-IT" smtClean="0"/>
              <a:t>19/05/2024</a:t>
            </a:fld>
            <a:endParaRPr lang="it-IT"/>
          </a:p>
        </p:txBody>
      </p:sp>
      <p:sp>
        <p:nvSpPr>
          <p:cNvPr id="8" name="Segnaposto piè di pagina 7">
            <a:extLst>
              <a:ext uri="{FF2B5EF4-FFF2-40B4-BE49-F238E27FC236}">
                <a16:creationId xmlns:a16="http://schemas.microsoft.com/office/drawing/2014/main" id="{26F2BAE6-FEB0-162C-2790-8E54793252D4}"/>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438AD1B9-BA90-2D02-2CE2-27B6385255B5}"/>
              </a:ext>
            </a:extLst>
          </p:cNvPr>
          <p:cNvSpPr>
            <a:spLocks noGrp="1"/>
          </p:cNvSpPr>
          <p:nvPr>
            <p:ph type="sldNum" sz="quarter" idx="12"/>
          </p:nvPr>
        </p:nvSpPr>
        <p:spPr/>
        <p:txBody>
          <a:bodyPr/>
          <a:lstStyle/>
          <a:p>
            <a:fld id="{72E11931-2839-42EF-9D2F-F78F7BB8A4F5}" type="slidenum">
              <a:rPr lang="it-IT" smtClean="0"/>
              <a:t>‹N›</a:t>
            </a:fld>
            <a:endParaRPr lang="it-IT"/>
          </a:p>
        </p:txBody>
      </p:sp>
    </p:spTree>
    <p:extLst>
      <p:ext uri="{BB962C8B-B14F-4D97-AF65-F5344CB8AC3E}">
        <p14:creationId xmlns:p14="http://schemas.microsoft.com/office/powerpoint/2010/main" val="2511444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7FA304-C4EC-32C7-0F98-AB7F2DB5E61F}"/>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E8B8ED6B-3427-BC1C-6781-6C0C5B067EFC}"/>
              </a:ext>
            </a:extLst>
          </p:cNvPr>
          <p:cNvSpPr>
            <a:spLocks noGrp="1"/>
          </p:cNvSpPr>
          <p:nvPr>
            <p:ph type="dt" sz="half" idx="10"/>
          </p:nvPr>
        </p:nvSpPr>
        <p:spPr/>
        <p:txBody>
          <a:bodyPr/>
          <a:lstStyle/>
          <a:p>
            <a:fld id="{93A615D1-111A-4E10-AA0A-50403E6E4CF3}" type="datetimeFigureOut">
              <a:rPr lang="it-IT" smtClean="0"/>
              <a:t>19/05/2024</a:t>
            </a:fld>
            <a:endParaRPr lang="it-IT"/>
          </a:p>
        </p:txBody>
      </p:sp>
      <p:sp>
        <p:nvSpPr>
          <p:cNvPr id="4" name="Segnaposto piè di pagina 3">
            <a:extLst>
              <a:ext uri="{FF2B5EF4-FFF2-40B4-BE49-F238E27FC236}">
                <a16:creationId xmlns:a16="http://schemas.microsoft.com/office/drawing/2014/main" id="{9A2C0111-B4F1-56E8-C3B7-E20BB7A1E39A}"/>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EA896C3E-4BD4-844A-098A-129E2E7B5D47}"/>
              </a:ext>
            </a:extLst>
          </p:cNvPr>
          <p:cNvSpPr>
            <a:spLocks noGrp="1"/>
          </p:cNvSpPr>
          <p:nvPr>
            <p:ph type="sldNum" sz="quarter" idx="12"/>
          </p:nvPr>
        </p:nvSpPr>
        <p:spPr/>
        <p:txBody>
          <a:bodyPr/>
          <a:lstStyle/>
          <a:p>
            <a:fld id="{72E11931-2839-42EF-9D2F-F78F7BB8A4F5}" type="slidenum">
              <a:rPr lang="it-IT" smtClean="0"/>
              <a:t>‹N›</a:t>
            </a:fld>
            <a:endParaRPr lang="it-IT"/>
          </a:p>
        </p:txBody>
      </p:sp>
    </p:spTree>
    <p:extLst>
      <p:ext uri="{BB962C8B-B14F-4D97-AF65-F5344CB8AC3E}">
        <p14:creationId xmlns:p14="http://schemas.microsoft.com/office/powerpoint/2010/main" val="491596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A91D537D-6EFA-819C-E34E-E65DCA3666AC}"/>
              </a:ext>
            </a:extLst>
          </p:cNvPr>
          <p:cNvSpPr>
            <a:spLocks noGrp="1"/>
          </p:cNvSpPr>
          <p:nvPr>
            <p:ph type="dt" sz="half" idx="10"/>
          </p:nvPr>
        </p:nvSpPr>
        <p:spPr/>
        <p:txBody>
          <a:bodyPr/>
          <a:lstStyle/>
          <a:p>
            <a:fld id="{93A615D1-111A-4E10-AA0A-50403E6E4CF3}" type="datetimeFigureOut">
              <a:rPr lang="it-IT" smtClean="0"/>
              <a:t>19/05/2024</a:t>
            </a:fld>
            <a:endParaRPr lang="it-IT"/>
          </a:p>
        </p:txBody>
      </p:sp>
      <p:sp>
        <p:nvSpPr>
          <p:cNvPr id="3" name="Segnaposto piè di pagina 2">
            <a:extLst>
              <a:ext uri="{FF2B5EF4-FFF2-40B4-BE49-F238E27FC236}">
                <a16:creationId xmlns:a16="http://schemas.microsoft.com/office/drawing/2014/main" id="{B19B4717-0C93-4A93-142F-BA168BD7726D}"/>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AD5324BE-F1E6-B897-42B1-64D1BB605A4F}"/>
              </a:ext>
            </a:extLst>
          </p:cNvPr>
          <p:cNvSpPr>
            <a:spLocks noGrp="1"/>
          </p:cNvSpPr>
          <p:nvPr>
            <p:ph type="sldNum" sz="quarter" idx="12"/>
          </p:nvPr>
        </p:nvSpPr>
        <p:spPr/>
        <p:txBody>
          <a:bodyPr/>
          <a:lstStyle/>
          <a:p>
            <a:fld id="{72E11931-2839-42EF-9D2F-F78F7BB8A4F5}" type="slidenum">
              <a:rPr lang="it-IT" smtClean="0"/>
              <a:t>‹N›</a:t>
            </a:fld>
            <a:endParaRPr lang="it-IT"/>
          </a:p>
        </p:txBody>
      </p:sp>
    </p:spTree>
    <p:extLst>
      <p:ext uri="{BB962C8B-B14F-4D97-AF65-F5344CB8AC3E}">
        <p14:creationId xmlns:p14="http://schemas.microsoft.com/office/powerpoint/2010/main" val="2530302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E916725-9111-5CBB-CA5E-EFE163ABA4BD}"/>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6588FEF9-52A4-476F-0639-5FC4CB00D2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2871B7A0-333B-2CE9-7CA0-90D78BEE79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21E32EBB-2C62-4ACC-794B-87316E14959C}"/>
              </a:ext>
            </a:extLst>
          </p:cNvPr>
          <p:cNvSpPr>
            <a:spLocks noGrp="1"/>
          </p:cNvSpPr>
          <p:nvPr>
            <p:ph type="dt" sz="half" idx="10"/>
          </p:nvPr>
        </p:nvSpPr>
        <p:spPr/>
        <p:txBody>
          <a:bodyPr/>
          <a:lstStyle/>
          <a:p>
            <a:fld id="{93A615D1-111A-4E10-AA0A-50403E6E4CF3}" type="datetimeFigureOut">
              <a:rPr lang="it-IT" smtClean="0"/>
              <a:t>19/05/2024</a:t>
            </a:fld>
            <a:endParaRPr lang="it-IT"/>
          </a:p>
        </p:txBody>
      </p:sp>
      <p:sp>
        <p:nvSpPr>
          <p:cNvPr id="6" name="Segnaposto piè di pagina 5">
            <a:extLst>
              <a:ext uri="{FF2B5EF4-FFF2-40B4-BE49-F238E27FC236}">
                <a16:creationId xmlns:a16="http://schemas.microsoft.com/office/drawing/2014/main" id="{21AE7A4A-7B04-9177-0B90-FB0C9EDA3F3D}"/>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1428D6E-ED9B-F0A7-2625-0663F1C05349}"/>
              </a:ext>
            </a:extLst>
          </p:cNvPr>
          <p:cNvSpPr>
            <a:spLocks noGrp="1"/>
          </p:cNvSpPr>
          <p:nvPr>
            <p:ph type="sldNum" sz="quarter" idx="12"/>
          </p:nvPr>
        </p:nvSpPr>
        <p:spPr/>
        <p:txBody>
          <a:bodyPr/>
          <a:lstStyle/>
          <a:p>
            <a:fld id="{72E11931-2839-42EF-9D2F-F78F7BB8A4F5}" type="slidenum">
              <a:rPr lang="it-IT" smtClean="0"/>
              <a:t>‹N›</a:t>
            </a:fld>
            <a:endParaRPr lang="it-IT"/>
          </a:p>
        </p:txBody>
      </p:sp>
    </p:spTree>
    <p:extLst>
      <p:ext uri="{BB962C8B-B14F-4D97-AF65-F5344CB8AC3E}">
        <p14:creationId xmlns:p14="http://schemas.microsoft.com/office/powerpoint/2010/main" val="3320994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8CB494C-EF81-C079-C379-62A1405C49A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B47AC383-3574-DF46-6DD8-B4F4CA058E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E0C372B7-3308-7FB1-58D7-1E396C0404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40786974-573E-D524-0738-2F4AF585CA93}"/>
              </a:ext>
            </a:extLst>
          </p:cNvPr>
          <p:cNvSpPr>
            <a:spLocks noGrp="1"/>
          </p:cNvSpPr>
          <p:nvPr>
            <p:ph type="dt" sz="half" idx="10"/>
          </p:nvPr>
        </p:nvSpPr>
        <p:spPr/>
        <p:txBody>
          <a:bodyPr/>
          <a:lstStyle/>
          <a:p>
            <a:fld id="{93A615D1-111A-4E10-AA0A-50403E6E4CF3}" type="datetimeFigureOut">
              <a:rPr lang="it-IT" smtClean="0"/>
              <a:t>19/05/2024</a:t>
            </a:fld>
            <a:endParaRPr lang="it-IT"/>
          </a:p>
        </p:txBody>
      </p:sp>
      <p:sp>
        <p:nvSpPr>
          <p:cNvPr id="6" name="Segnaposto piè di pagina 5">
            <a:extLst>
              <a:ext uri="{FF2B5EF4-FFF2-40B4-BE49-F238E27FC236}">
                <a16:creationId xmlns:a16="http://schemas.microsoft.com/office/drawing/2014/main" id="{3D76EC87-CAFE-E711-CF4C-5D90B482B531}"/>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864B3D09-4BF6-5215-7B99-99423704DCAE}"/>
              </a:ext>
            </a:extLst>
          </p:cNvPr>
          <p:cNvSpPr>
            <a:spLocks noGrp="1"/>
          </p:cNvSpPr>
          <p:nvPr>
            <p:ph type="sldNum" sz="quarter" idx="12"/>
          </p:nvPr>
        </p:nvSpPr>
        <p:spPr/>
        <p:txBody>
          <a:bodyPr/>
          <a:lstStyle/>
          <a:p>
            <a:fld id="{72E11931-2839-42EF-9D2F-F78F7BB8A4F5}" type="slidenum">
              <a:rPr lang="it-IT" smtClean="0"/>
              <a:t>‹N›</a:t>
            </a:fld>
            <a:endParaRPr lang="it-IT"/>
          </a:p>
        </p:txBody>
      </p:sp>
    </p:spTree>
    <p:extLst>
      <p:ext uri="{BB962C8B-B14F-4D97-AF65-F5344CB8AC3E}">
        <p14:creationId xmlns:p14="http://schemas.microsoft.com/office/powerpoint/2010/main" val="1766616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630A2B23-6DF8-FDB8-AB96-40ABB6DC0E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C665A027-FE45-91D8-0155-10166A3435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D8F5AEB-6CC6-2933-5338-C55F4F3DB7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A615D1-111A-4E10-AA0A-50403E6E4CF3}" type="datetimeFigureOut">
              <a:rPr lang="it-IT" smtClean="0"/>
              <a:t>19/05/2024</a:t>
            </a:fld>
            <a:endParaRPr lang="it-IT"/>
          </a:p>
        </p:txBody>
      </p:sp>
      <p:sp>
        <p:nvSpPr>
          <p:cNvPr id="5" name="Segnaposto piè di pagina 4">
            <a:extLst>
              <a:ext uri="{FF2B5EF4-FFF2-40B4-BE49-F238E27FC236}">
                <a16:creationId xmlns:a16="http://schemas.microsoft.com/office/drawing/2014/main" id="{90C8B358-3784-0FD8-8EBB-9D82038C21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F094796C-D6BE-DACA-0718-0097BE72FA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E11931-2839-42EF-9D2F-F78F7BB8A4F5}" type="slidenum">
              <a:rPr lang="it-IT" smtClean="0"/>
              <a:t>‹N›</a:t>
            </a:fld>
            <a:endParaRPr lang="it-IT"/>
          </a:p>
        </p:txBody>
      </p:sp>
    </p:spTree>
    <p:extLst>
      <p:ext uri="{BB962C8B-B14F-4D97-AF65-F5344CB8AC3E}">
        <p14:creationId xmlns:p14="http://schemas.microsoft.com/office/powerpoint/2010/main" val="2982884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B6FCACE-E822-BBBF-C64C-8DE4091223C1}"/>
              </a:ext>
            </a:extLst>
          </p:cNvPr>
          <p:cNvSpPr txBox="1"/>
          <p:nvPr/>
        </p:nvSpPr>
        <p:spPr>
          <a:xfrm>
            <a:off x="2864178" y="3864307"/>
            <a:ext cx="4779387" cy="1938992"/>
          </a:xfrm>
          <a:prstGeom prst="rect">
            <a:avLst/>
          </a:prstGeom>
          <a:noFill/>
        </p:spPr>
        <p:txBody>
          <a:bodyPr wrap="square">
            <a:spAutoFit/>
          </a:bodyPr>
          <a:lstStyle/>
          <a:p>
            <a:pPr algn="ctr"/>
            <a:r>
              <a:rPr lang="it-IT" sz="4000" b="1" dirty="0" err="1"/>
              <a:t>Tecarterapia</a:t>
            </a:r>
            <a:r>
              <a:rPr lang="it-IT" sz="4000" b="1" dirty="0"/>
              <a:t>: sistema capacitivo e resistivo. Teoria e certezze</a:t>
            </a:r>
          </a:p>
        </p:txBody>
      </p:sp>
      <p:pic>
        <p:nvPicPr>
          <p:cNvPr id="5" name="Immagine 4">
            <a:extLst>
              <a:ext uri="{FF2B5EF4-FFF2-40B4-BE49-F238E27FC236}">
                <a16:creationId xmlns:a16="http://schemas.microsoft.com/office/drawing/2014/main" id="{F35C5A2C-0410-B694-A6BD-0E14C6F6AA17}"/>
              </a:ext>
            </a:extLst>
          </p:cNvPr>
          <p:cNvPicPr>
            <a:picLocks noChangeAspect="1"/>
          </p:cNvPicPr>
          <p:nvPr/>
        </p:nvPicPr>
        <p:blipFill>
          <a:blip r:embed="rId2"/>
          <a:stretch>
            <a:fillRect/>
          </a:stretch>
        </p:blipFill>
        <p:spPr>
          <a:xfrm>
            <a:off x="305249" y="263951"/>
            <a:ext cx="4948623" cy="3247534"/>
          </a:xfrm>
          <a:prstGeom prst="rect">
            <a:avLst/>
          </a:prstGeom>
        </p:spPr>
      </p:pic>
      <p:sp>
        <p:nvSpPr>
          <p:cNvPr id="2" name="CasellaDiTesto 1">
            <a:extLst>
              <a:ext uri="{FF2B5EF4-FFF2-40B4-BE49-F238E27FC236}">
                <a16:creationId xmlns:a16="http://schemas.microsoft.com/office/drawing/2014/main" id="{A88F6748-C52E-A543-2ACB-3CCC2C05C4CB}"/>
              </a:ext>
            </a:extLst>
          </p:cNvPr>
          <p:cNvSpPr txBox="1"/>
          <p:nvPr/>
        </p:nvSpPr>
        <p:spPr>
          <a:xfrm>
            <a:off x="305249" y="6224717"/>
            <a:ext cx="1729320" cy="369332"/>
          </a:xfrm>
          <a:prstGeom prst="rect">
            <a:avLst/>
          </a:prstGeom>
          <a:noFill/>
        </p:spPr>
        <p:txBody>
          <a:bodyPr wrap="none" rtlCol="0">
            <a:spAutoFit/>
          </a:bodyPr>
          <a:lstStyle/>
          <a:p>
            <a:r>
              <a:rPr lang="it-IT" b="1" u="sng" dirty="0"/>
              <a:t>Ft. UGO CAVINA</a:t>
            </a:r>
          </a:p>
        </p:txBody>
      </p:sp>
      <p:pic>
        <p:nvPicPr>
          <p:cNvPr id="10" name="Immagine 9">
            <a:extLst>
              <a:ext uri="{FF2B5EF4-FFF2-40B4-BE49-F238E27FC236}">
                <a16:creationId xmlns:a16="http://schemas.microsoft.com/office/drawing/2014/main" id="{42800246-18F0-BFB0-A407-40372B870590}"/>
              </a:ext>
            </a:extLst>
          </p:cNvPr>
          <p:cNvPicPr>
            <a:picLocks noChangeAspect="1"/>
          </p:cNvPicPr>
          <p:nvPr/>
        </p:nvPicPr>
        <p:blipFill>
          <a:blip r:embed="rId3"/>
          <a:stretch>
            <a:fillRect/>
          </a:stretch>
        </p:blipFill>
        <p:spPr>
          <a:xfrm>
            <a:off x="8348054" y="131975"/>
            <a:ext cx="3297025" cy="6594050"/>
          </a:xfrm>
          <a:prstGeom prst="rect">
            <a:avLst/>
          </a:prstGeom>
        </p:spPr>
      </p:pic>
    </p:spTree>
    <p:extLst>
      <p:ext uri="{BB962C8B-B14F-4D97-AF65-F5344CB8AC3E}">
        <p14:creationId xmlns:p14="http://schemas.microsoft.com/office/powerpoint/2010/main" val="3634138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87345A47-ECC9-C93F-0F5E-D84231151B3A}"/>
              </a:ext>
            </a:extLst>
          </p:cNvPr>
          <p:cNvSpPr txBox="1"/>
          <p:nvPr/>
        </p:nvSpPr>
        <p:spPr>
          <a:xfrm>
            <a:off x="895546" y="477791"/>
            <a:ext cx="9964132" cy="2757871"/>
          </a:xfrm>
          <a:prstGeom prst="rect">
            <a:avLst/>
          </a:prstGeom>
          <a:noFill/>
        </p:spPr>
        <p:txBody>
          <a:bodyPr wrap="square">
            <a:spAutoFit/>
          </a:bodyPr>
          <a:lstStyle/>
          <a:p>
            <a:pPr algn="ctr" fontAlgn="base">
              <a:lnSpc>
                <a:spcPct val="107000"/>
              </a:lnSpc>
              <a:spcAft>
                <a:spcPts val="800"/>
              </a:spcAft>
            </a:pPr>
            <a:r>
              <a:rPr lang="it-IT" kern="0" dirty="0">
                <a:effectLst/>
                <a:ea typeface="Times New Roman" panose="02020603050405020304" pitchFamily="18" charset="0"/>
                <a:cs typeface="Times New Roman" panose="02020603050405020304" pitchFamily="18" charset="0"/>
              </a:rPr>
              <a:t>Il dispositivo </a:t>
            </a:r>
            <a:r>
              <a:rPr lang="it-IT" kern="0" dirty="0" err="1">
                <a:effectLst/>
                <a:ea typeface="Times New Roman" panose="02020603050405020304" pitchFamily="18" charset="0"/>
                <a:cs typeface="Times New Roman" panose="02020603050405020304" pitchFamily="18" charset="0"/>
              </a:rPr>
              <a:t>Tecar</a:t>
            </a:r>
            <a:r>
              <a:rPr lang="it-IT" kern="0" dirty="0">
                <a:effectLst/>
                <a:ea typeface="Times New Roman" panose="02020603050405020304" pitchFamily="18" charset="0"/>
                <a:cs typeface="Times New Roman" panose="02020603050405020304" pitchFamily="18" charset="0"/>
              </a:rPr>
              <a:t> può lavorare in </a:t>
            </a:r>
            <a:r>
              <a:rPr lang="it-IT" b="1" kern="0" dirty="0">
                <a:effectLst/>
                <a:ea typeface="Times New Roman" panose="02020603050405020304" pitchFamily="18" charset="0"/>
                <a:cs typeface="Times New Roman" panose="02020603050405020304" pitchFamily="18" charset="0"/>
              </a:rPr>
              <a:t>due modalità</a:t>
            </a:r>
            <a:r>
              <a:rPr lang="it-IT" kern="0" dirty="0">
                <a:effectLst/>
                <a:ea typeface="Times New Roman" panose="02020603050405020304" pitchFamily="18" charset="0"/>
                <a:cs typeface="Times New Roman" panose="02020603050405020304" pitchFamily="18" charset="0"/>
              </a:rPr>
              <a:t>: la </a:t>
            </a:r>
            <a:r>
              <a:rPr lang="it-IT" b="1" kern="0" dirty="0">
                <a:effectLst/>
                <a:ea typeface="Times New Roman" panose="02020603050405020304" pitchFamily="18" charset="0"/>
                <a:cs typeface="Times New Roman" panose="02020603050405020304" pitchFamily="18" charset="0"/>
              </a:rPr>
              <a:t>modalità capacitiva</a:t>
            </a:r>
            <a:r>
              <a:rPr lang="it-IT" kern="0" dirty="0">
                <a:effectLst/>
                <a:ea typeface="Times New Roman" panose="02020603050405020304" pitchFamily="18" charset="0"/>
                <a:cs typeface="Times New Roman" panose="02020603050405020304" pitchFamily="18" charset="0"/>
              </a:rPr>
              <a:t> e la </a:t>
            </a:r>
            <a:r>
              <a:rPr lang="it-IT" b="1" kern="0" dirty="0">
                <a:effectLst/>
                <a:ea typeface="Times New Roman" panose="02020603050405020304" pitchFamily="18" charset="0"/>
                <a:cs typeface="Times New Roman" panose="02020603050405020304" pitchFamily="18" charset="0"/>
              </a:rPr>
              <a:t>modalità resistiva</a:t>
            </a:r>
            <a:r>
              <a:rPr lang="it-IT" kern="0" dirty="0">
                <a:effectLst/>
                <a:ea typeface="Times New Roman" panose="02020603050405020304" pitchFamily="18" charset="0"/>
                <a:cs typeface="Times New Roman" panose="02020603050405020304" pitchFamily="18" charset="0"/>
              </a:rPr>
              <a:t>.</a:t>
            </a:r>
          </a:p>
          <a:p>
            <a:pPr algn="ctr" fontAlgn="base">
              <a:lnSpc>
                <a:spcPct val="107000"/>
              </a:lnSpc>
              <a:spcAft>
                <a:spcPts val="800"/>
              </a:spcAft>
            </a:pPr>
            <a:br>
              <a:rPr lang="it-IT" kern="0" dirty="0">
                <a:effectLst/>
                <a:ea typeface="Times New Roman" panose="02020603050405020304" pitchFamily="18" charset="0"/>
                <a:cs typeface="Times New Roman" panose="02020603050405020304" pitchFamily="18" charset="0"/>
              </a:rPr>
            </a:br>
            <a:r>
              <a:rPr lang="it-IT" kern="0" dirty="0">
                <a:effectLst/>
                <a:ea typeface="Times New Roman" panose="02020603050405020304" pitchFamily="18" charset="0"/>
                <a:cs typeface="Times New Roman" panose="02020603050405020304" pitchFamily="18" charset="0"/>
              </a:rPr>
              <a:t>La modalità </a:t>
            </a:r>
            <a:r>
              <a:rPr lang="it-IT" b="1" kern="0" dirty="0">
                <a:effectLst/>
                <a:ea typeface="Times New Roman" panose="02020603050405020304" pitchFamily="18" charset="0"/>
                <a:cs typeface="Times New Roman" panose="02020603050405020304" pitchFamily="18" charset="0"/>
              </a:rPr>
              <a:t>capacitiva</a:t>
            </a:r>
            <a:r>
              <a:rPr lang="it-IT" kern="0" dirty="0">
                <a:effectLst/>
                <a:ea typeface="Times New Roman" panose="02020603050405020304" pitchFamily="18" charset="0"/>
                <a:cs typeface="Times New Roman" panose="02020603050405020304" pitchFamily="18" charset="0"/>
              </a:rPr>
              <a:t> è indicata per il trattamento di problematiche a livello dei tessuti molli, con una bassa resistenza alla corrente, come i muscoli, la cute, il tessuto connettivale, i vasi sanguigni e i </a:t>
            </a:r>
            <a:r>
              <a:rPr lang="it-IT" kern="0" dirty="0">
                <a:ea typeface="Times New Roman" panose="02020603050405020304" pitchFamily="18" charset="0"/>
                <a:cs typeface="Times New Roman" panose="02020603050405020304" pitchFamily="18" charset="0"/>
              </a:rPr>
              <a:t>vasi linfatici</a:t>
            </a:r>
            <a:r>
              <a:rPr lang="it-IT" kern="0" dirty="0">
                <a:effectLst/>
                <a:ea typeface="Times New Roman" panose="02020603050405020304" pitchFamily="18" charset="0"/>
                <a:cs typeface="Times New Roman" panose="02020603050405020304" pitchFamily="18" charset="0"/>
              </a:rPr>
              <a:t>. </a:t>
            </a:r>
          </a:p>
          <a:p>
            <a:pPr algn="ctr" fontAlgn="base">
              <a:lnSpc>
                <a:spcPct val="107000"/>
              </a:lnSpc>
              <a:spcAft>
                <a:spcPts val="800"/>
              </a:spcAft>
            </a:pPr>
            <a:endParaRPr lang="it-IT" kern="100" dirty="0">
              <a:effectLst/>
              <a:ea typeface="Calibri" panose="020F0502020204030204" pitchFamily="34" charset="0"/>
              <a:cs typeface="Times New Roman" panose="02020603050405020304" pitchFamily="18" charset="0"/>
            </a:endParaRPr>
          </a:p>
          <a:p>
            <a:pPr algn="ctr" fontAlgn="base">
              <a:lnSpc>
                <a:spcPct val="107000"/>
              </a:lnSpc>
              <a:spcAft>
                <a:spcPts val="800"/>
              </a:spcAft>
            </a:pPr>
            <a:r>
              <a:rPr lang="it-IT" kern="0" dirty="0">
                <a:effectLst/>
                <a:ea typeface="Times New Roman" panose="02020603050405020304" pitchFamily="18" charset="0"/>
                <a:cs typeface="Times New Roman" panose="02020603050405020304" pitchFamily="18" charset="0"/>
              </a:rPr>
              <a:t>La modalità </a:t>
            </a:r>
            <a:r>
              <a:rPr lang="it-IT" b="1" kern="0" dirty="0">
                <a:effectLst/>
                <a:ea typeface="Times New Roman" panose="02020603050405020304" pitchFamily="18" charset="0"/>
                <a:cs typeface="Times New Roman" panose="02020603050405020304" pitchFamily="18" charset="0"/>
              </a:rPr>
              <a:t>resistiva</a:t>
            </a:r>
            <a:r>
              <a:rPr lang="it-IT" kern="0" dirty="0">
                <a:effectLst/>
                <a:ea typeface="Times New Roman" panose="02020603050405020304" pitchFamily="18" charset="0"/>
                <a:cs typeface="Times New Roman" panose="02020603050405020304" pitchFamily="18" charset="0"/>
              </a:rPr>
              <a:t>, invece, è ideale per il trattamento di danni a livello di tessuti con un'alta resistenza al passaggio di corrente, come le ossa, le articolazioni, i tendini, i legamenti, le cartilagini ecc.</a:t>
            </a:r>
          </a:p>
        </p:txBody>
      </p:sp>
      <p:sp>
        <p:nvSpPr>
          <p:cNvPr id="7" name="CasellaDiTesto 6">
            <a:extLst>
              <a:ext uri="{FF2B5EF4-FFF2-40B4-BE49-F238E27FC236}">
                <a16:creationId xmlns:a16="http://schemas.microsoft.com/office/drawing/2014/main" id="{BD5790CE-6855-4744-D5F2-2C882018BA68}"/>
              </a:ext>
            </a:extLst>
          </p:cNvPr>
          <p:cNvSpPr txBox="1"/>
          <p:nvPr/>
        </p:nvSpPr>
        <p:spPr>
          <a:xfrm>
            <a:off x="472517" y="3693036"/>
            <a:ext cx="6701281" cy="2494657"/>
          </a:xfrm>
          <a:prstGeom prst="rect">
            <a:avLst/>
          </a:prstGeom>
          <a:noFill/>
          <a:ln>
            <a:solidFill>
              <a:schemeClr val="tx1"/>
            </a:solidFill>
          </a:ln>
        </p:spPr>
        <p:txBody>
          <a:bodyPr wrap="square">
            <a:spAutoFit/>
          </a:bodyPr>
          <a:lstStyle/>
          <a:p>
            <a:pPr algn="ctr" fontAlgn="base">
              <a:lnSpc>
                <a:spcPct val="107000"/>
              </a:lnSpc>
              <a:spcAft>
                <a:spcPts val="1500"/>
              </a:spcAft>
            </a:pPr>
            <a:r>
              <a:rPr lang="it-IT" kern="0" dirty="0">
                <a:effectLst/>
                <a:ea typeface="Times New Roman" panose="02020603050405020304" pitchFamily="18" charset="0"/>
                <a:cs typeface="Times New Roman" panose="02020603050405020304" pitchFamily="18" charset="0"/>
              </a:rPr>
              <a:t>Alla luce di ciò, risulta abbastanza chiaro che la scelta della modalità di utilizzo della </a:t>
            </a:r>
            <a:r>
              <a:rPr lang="it-IT" kern="0" dirty="0" err="1">
                <a:effectLst/>
                <a:ea typeface="Times New Roman" panose="02020603050405020304" pitchFamily="18" charset="0"/>
                <a:cs typeface="Times New Roman" panose="02020603050405020304" pitchFamily="18" charset="0"/>
              </a:rPr>
              <a:t>Tecar</a:t>
            </a:r>
            <a:r>
              <a:rPr lang="it-IT" kern="0" dirty="0">
                <a:effectLst/>
                <a:ea typeface="Times New Roman" panose="02020603050405020304" pitchFamily="18" charset="0"/>
                <a:cs typeface="Times New Roman" panose="02020603050405020304" pitchFamily="18" charset="0"/>
              </a:rPr>
              <a:t> dipende, esclusivamente, dal tipo di tessuto biologico su cui bisogna agire.</a:t>
            </a:r>
            <a:endParaRPr lang="it-IT" kern="100" dirty="0">
              <a:effectLst/>
              <a:ea typeface="Calibri" panose="020F0502020204030204" pitchFamily="34" charset="0"/>
              <a:cs typeface="Times New Roman" panose="02020603050405020304" pitchFamily="18" charset="0"/>
            </a:endParaRPr>
          </a:p>
          <a:p>
            <a:pPr marL="342900" lvl="0" indent="-342900" algn="ctr" fontAlgn="base">
              <a:lnSpc>
                <a:spcPts val="1875"/>
              </a:lnSpc>
              <a:spcAft>
                <a:spcPts val="750"/>
              </a:spcAft>
              <a:buSzPts val="1000"/>
              <a:buFont typeface="Symbol" panose="05050102010706020507" pitchFamily="18" charset="2"/>
              <a:buChar char=""/>
              <a:tabLst>
                <a:tab pos="457200" algn="l"/>
              </a:tabLst>
            </a:pPr>
            <a:r>
              <a:rPr lang="it-IT" kern="0" dirty="0">
                <a:effectLst/>
                <a:ea typeface="Times New Roman" panose="02020603050405020304" pitchFamily="18" charset="0"/>
                <a:cs typeface="Times New Roman" panose="02020603050405020304" pitchFamily="18" charset="0"/>
              </a:rPr>
              <a:t>Nella modalità capacitiva, l'impiego di una piastra mobile isolata è ciò che permette di agire specificatamente sui tessuti molli.</a:t>
            </a:r>
            <a:endParaRPr lang="it-IT" kern="100" dirty="0">
              <a:effectLst/>
              <a:ea typeface="Calibri" panose="020F0502020204030204" pitchFamily="34" charset="0"/>
              <a:cs typeface="Times New Roman" panose="02020603050405020304" pitchFamily="18" charset="0"/>
            </a:endParaRPr>
          </a:p>
          <a:p>
            <a:pPr marL="342900" lvl="0" indent="-342900" algn="ctr" fontAlgn="base">
              <a:lnSpc>
                <a:spcPts val="1875"/>
              </a:lnSpc>
              <a:spcAft>
                <a:spcPts val="750"/>
              </a:spcAft>
              <a:buSzPts val="1000"/>
              <a:buFont typeface="Symbol" panose="05050102010706020507" pitchFamily="18" charset="2"/>
              <a:buChar char=""/>
              <a:tabLst>
                <a:tab pos="457200" algn="l"/>
              </a:tabLst>
            </a:pPr>
            <a:r>
              <a:rPr lang="it-IT" kern="0" dirty="0">
                <a:effectLst/>
                <a:ea typeface="Times New Roman" panose="02020603050405020304" pitchFamily="18" charset="0"/>
                <a:cs typeface="Times New Roman" panose="02020603050405020304" pitchFamily="18" charset="0"/>
              </a:rPr>
              <a:t>Viceversa, nella modalità resistiva, è l'uso di una piastra mobile non isolata che consente di agire a livello dei tessuti con un'alta resistenza alla corrente.</a:t>
            </a:r>
            <a:endParaRPr lang="it-IT" kern="100" dirty="0">
              <a:effectLst/>
              <a:ea typeface="Calibri" panose="020F0502020204030204" pitchFamily="34" charset="0"/>
              <a:cs typeface="Times New Roman" panose="02020603050405020304" pitchFamily="18" charset="0"/>
            </a:endParaRPr>
          </a:p>
        </p:txBody>
      </p:sp>
      <p:pic>
        <p:nvPicPr>
          <p:cNvPr id="2" name="Immagine 1">
            <a:extLst>
              <a:ext uri="{FF2B5EF4-FFF2-40B4-BE49-F238E27FC236}">
                <a16:creationId xmlns:a16="http://schemas.microsoft.com/office/drawing/2014/main" id="{1DB0A63E-B1F7-C3DB-2F3D-E780EE3EB9C8}"/>
              </a:ext>
            </a:extLst>
          </p:cNvPr>
          <p:cNvPicPr>
            <a:picLocks noChangeAspect="1"/>
          </p:cNvPicPr>
          <p:nvPr/>
        </p:nvPicPr>
        <p:blipFill>
          <a:blip r:embed="rId2"/>
          <a:stretch>
            <a:fillRect/>
          </a:stretch>
        </p:blipFill>
        <p:spPr>
          <a:xfrm>
            <a:off x="7772998" y="3484609"/>
            <a:ext cx="4019935" cy="2923899"/>
          </a:xfrm>
          <a:prstGeom prst="rect">
            <a:avLst/>
          </a:prstGeom>
        </p:spPr>
      </p:pic>
    </p:spTree>
    <p:extLst>
      <p:ext uri="{BB962C8B-B14F-4D97-AF65-F5344CB8AC3E}">
        <p14:creationId xmlns:p14="http://schemas.microsoft.com/office/powerpoint/2010/main" val="465495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C0BA08AA-5744-4729-A69D-FAF55AFBB655}"/>
              </a:ext>
            </a:extLst>
          </p:cNvPr>
          <p:cNvSpPr txBox="1"/>
          <p:nvPr/>
        </p:nvSpPr>
        <p:spPr>
          <a:xfrm>
            <a:off x="443060" y="441526"/>
            <a:ext cx="8436989" cy="1894429"/>
          </a:xfrm>
          <a:prstGeom prst="rect">
            <a:avLst/>
          </a:prstGeom>
          <a:noFill/>
        </p:spPr>
        <p:txBody>
          <a:bodyPr wrap="square">
            <a:spAutoFit/>
          </a:bodyPr>
          <a:lstStyle/>
          <a:p>
            <a:pPr algn="ctr" fontAlgn="base">
              <a:lnSpc>
                <a:spcPct val="107000"/>
              </a:lnSpc>
              <a:spcBef>
                <a:spcPts val="1020"/>
              </a:spcBef>
              <a:spcAft>
                <a:spcPts val="1020"/>
              </a:spcAft>
            </a:pPr>
            <a:r>
              <a:rPr lang="it-IT" kern="0" dirty="0">
                <a:effectLst/>
                <a:ea typeface="Times New Roman" panose="02020603050405020304" pitchFamily="18" charset="0"/>
                <a:cs typeface="Times New Roman" panose="02020603050405020304" pitchFamily="18" charset="0"/>
              </a:rPr>
              <a:t>La </a:t>
            </a:r>
            <a:r>
              <a:rPr lang="it-IT" kern="0" dirty="0" err="1">
                <a:effectLst/>
                <a:ea typeface="Times New Roman" panose="02020603050405020304" pitchFamily="18" charset="0"/>
                <a:cs typeface="Times New Roman" panose="02020603050405020304" pitchFamily="18" charset="0"/>
              </a:rPr>
              <a:t>Tecarterapia</a:t>
            </a:r>
            <a:r>
              <a:rPr lang="it-IT" kern="0" dirty="0">
                <a:effectLst/>
                <a:ea typeface="Times New Roman" panose="02020603050405020304" pitchFamily="18" charset="0"/>
                <a:cs typeface="Times New Roman" panose="02020603050405020304" pitchFamily="18" charset="0"/>
              </a:rPr>
              <a:t> possiede 3 modalità di esecuzione alle quali si associano effetti biologici diversi:</a:t>
            </a:r>
            <a:endParaRPr lang="it-IT" kern="100" dirty="0">
              <a:effectLst/>
              <a:ea typeface="Calibri" panose="020F0502020204030204" pitchFamily="34" charset="0"/>
              <a:cs typeface="Times New Roman" panose="02020603050405020304" pitchFamily="18" charset="0"/>
            </a:endParaRPr>
          </a:p>
          <a:p>
            <a:pPr marL="342900" lvl="0" indent="-342900" algn="ctr" fontAlgn="base">
              <a:lnSpc>
                <a:spcPct val="107000"/>
              </a:lnSpc>
              <a:spcAft>
                <a:spcPts val="800"/>
              </a:spcAft>
              <a:buSzPts val="1000"/>
              <a:buFont typeface="Symbol" panose="05050102010706020507" pitchFamily="18" charset="2"/>
              <a:buChar char=""/>
              <a:tabLst>
                <a:tab pos="457200" algn="l"/>
              </a:tabLst>
            </a:pPr>
            <a:r>
              <a:rPr lang="it-IT" b="1" kern="0" dirty="0">
                <a:effectLst/>
                <a:ea typeface="Times New Roman" panose="02020603050405020304" pitchFamily="18" charset="0"/>
                <a:cs typeface="Times New Roman" panose="02020603050405020304" pitchFamily="18" charset="0"/>
              </a:rPr>
              <a:t>ATERMIA</a:t>
            </a:r>
            <a:r>
              <a:rPr lang="it-IT" kern="0" dirty="0">
                <a:effectLst/>
                <a:ea typeface="Times New Roman" panose="02020603050405020304" pitchFamily="18" charset="0"/>
                <a:cs typeface="Times New Roman" panose="02020603050405020304" pitchFamily="18" charset="0"/>
              </a:rPr>
              <a:t>: il paziente non percepisce nessun cambiamento di temperatura</a:t>
            </a:r>
            <a:endParaRPr lang="it-IT" kern="100" dirty="0">
              <a:effectLst/>
              <a:ea typeface="Calibri" panose="020F0502020204030204" pitchFamily="34" charset="0"/>
              <a:cs typeface="Times New Roman" panose="02020603050405020304" pitchFamily="18" charset="0"/>
            </a:endParaRPr>
          </a:p>
          <a:p>
            <a:pPr marL="342900" lvl="0" indent="-342900" algn="ctr" fontAlgn="base">
              <a:lnSpc>
                <a:spcPct val="107000"/>
              </a:lnSpc>
              <a:spcAft>
                <a:spcPts val="800"/>
              </a:spcAft>
              <a:buSzPts val="1000"/>
              <a:buFont typeface="Symbol" panose="05050102010706020507" pitchFamily="18" charset="2"/>
              <a:buChar char=""/>
              <a:tabLst>
                <a:tab pos="457200" algn="l"/>
              </a:tabLst>
            </a:pPr>
            <a:r>
              <a:rPr lang="it-IT" b="1" kern="0" dirty="0">
                <a:effectLst/>
                <a:ea typeface="Times New Roman" panose="02020603050405020304" pitchFamily="18" charset="0"/>
                <a:cs typeface="Times New Roman" panose="02020603050405020304" pitchFamily="18" charset="0"/>
              </a:rPr>
              <a:t>IPERTERMIA</a:t>
            </a:r>
            <a:r>
              <a:rPr lang="it-IT" kern="0" dirty="0">
                <a:effectLst/>
                <a:ea typeface="Times New Roman" panose="02020603050405020304" pitchFamily="18" charset="0"/>
                <a:cs typeface="Times New Roman" panose="02020603050405020304" pitchFamily="18" charset="0"/>
              </a:rPr>
              <a:t>: il paziente percepisce calore più o meno intenso</a:t>
            </a:r>
            <a:endParaRPr lang="it-IT" kern="100" dirty="0">
              <a:effectLst/>
              <a:ea typeface="Calibri" panose="020F0502020204030204" pitchFamily="34" charset="0"/>
              <a:cs typeface="Times New Roman" panose="02020603050405020304" pitchFamily="18" charset="0"/>
            </a:endParaRPr>
          </a:p>
          <a:p>
            <a:pPr marL="342900" lvl="0" indent="-342900" algn="ctr" fontAlgn="base">
              <a:lnSpc>
                <a:spcPct val="107000"/>
              </a:lnSpc>
              <a:spcAft>
                <a:spcPts val="800"/>
              </a:spcAft>
              <a:buSzPts val="1000"/>
              <a:buFont typeface="Symbol" panose="05050102010706020507" pitchFamily="18" charset="2"/>
              <a:buChar char=""/>
              <a:tabLst>
                <a:tab pos="457200" algn="l"/>
              </a:tabLst>
            </a:pPr>
            <a:r>
              <a:rPr lang="it-IT" b="1" kern="0" dirty="0">
                <a:effectLst/>
                <a:ea typeface="Times New Roman" panose="02020603050405020304" pitchFamily="18" charset="0"/>
                <a:cs typeface="Times New Roman" panose="02020603050405020304" pitchFamily="18" charset="0"/>
              </a:rPr>
              <a:t>OMEOTERMIA</a:t>
            </a:r>
            <a:r>
              <a:rPr lang="it-IT" kern="0" dirty="0">
                <a:effectLst/>
                <a:ea typeface="Times New Roman" panose="02020603050405020304" pitchFamily="18" charset="0"/>
                <a:cs typeface="Times New Roman" panose="02020603050405020304" pitchFamily="18" charset="0"/>
              </a:rPr>
              <a:t>: il paziente percepisce un lieve tepore</a:t>
            </a:r>
            <a:endParaRPr lang="it-IT" kern="100" dirty="0">
              <a:effectLst/>
              <a:ea typeface="Calibri" panose="020F0502020204030204" pitchFamily="34" charset="0"/>
              <a:cs typeface="Times New Roman" panose="02020603050405020304" pitchFamily="18" charset="0"/>
            </a:endParaRPr>
          </a:p>
        </p:txBody>
      </p:sp>
      <p:sp>
        <p:nvSpPr>
          <p:cNvPr id="7" name="CasellaDiTesto 6">
            <a:extLst>
              <a:ext uri="{FF2B5EF4-FFF2-40B4-BE49-F238E27FC236}">
                <a16:creationId xmlns:a16="http://schemas.microsoft.com/office/drawing/2014/main" id="{47F79F39-0670-D57C-1E3E-054A41A9ED5F}"/>
              </a:ext>
            </a:extLst>
          </p:cNvPr>
          <p:cNvSpPr txBox="1"/>
          <p:nvPr/>
        </p:nvSpPr>
        <p:spPr>
          <a:xfrm>
            <a:off x="377072" y="2733257"/>
            <a:ext cx="10039546" cy="3838358"/>
          </a:xfrm>
          <a:prstGeom prst="rect">
            <a:avLst/>
          </a:prstGeom>
          <a:noFill/>
        </p:spPr>
        <p:txBody>
          <a:bodyPr wrap="square">
            <a:spAutoFit/>
          </a:bodyPr>
          <a:lstStyle/>
          <a:p>
            <a:pPr algn="ctr" fontAlgn="base">
              <a:lnSpc>
                <a:spcPct val="107000"/>
              </a:lnSpc>
              <a:spcAft>
                <a:spcPts val="800"/>
              </a:spcAft>
            </a:pPr>
            <a:r>
              <a:rPr lang="it-IT" kern="0" dirty="0">
                <a:effectLst/>
                <a:ea typeface="Times New Roman" panose="02020603050405020304" pitchFamily="18" charset="0"/>
                <a:cs typeface="Times New Roman" panose="02020603050405020304" pitchFamily="18" charset="0"/>
              </a:rPr>
              <a:t>Gli effetti biologi, prodotti dalla </a:t>
            </a:r>
            <a:r>
              <a:rPr lang="it-IT" kern="0" dirty="0" err="1">
                <a:effectLst/>
                <a:ea typeface="Times New Roman" panose="02020603050405020304" pitchFamily="18" charset="0"/>
                <a:cs typeface="Times New Roman" panose="02020603050405020304" pitchFamily="18" charset="0"/>
              </a:rPr>
              <a:t>Tecarterapia</a:t>
            </a:r>
            <a:r>
              <a:rPr lang="it-IT" kern="0" dirty="0">
                <a:effectLst/>
                <a:ea typeface="Times New Roman" panose="02020603050405020304" pitchFamily="18" charset="0"/>
                <a:cs typeface="Times New Roman" panose="02020603050405020304" pitchFamily="18" charset="0"/>
              </a:rPr>
              <a:t>, sono </a:t>
            </a:r>
            <a:r>
              <a:rPr lang="it-IT" b="1" kern="0" dirty="0">
                <a:effectLst/>
                <a:ea typeface="Times New Roman" panose="02020603050405020304" pitchFamily="18" charset="0"/>
                <a:cs typeface="Times New Roman" panose="02020603050405020304" pitchFamily="18" charset="0"/>
              </a:rPr>
              <a:t>tre</a:t>
            </a:r>
            <a:r>
              <a:rPr lang="it-IT" kern="0" dirty="0">
                <a:effectLst/>
                <a:ea typeface="Times New Roman" panose="02020603050405020304" pitchFamily="18" charset="0"/>
                <a:cs typeface="Times New Roman" panose="02020603050405020304" pitchFamily="18" charset="0"/>
              </a:rPr>
              <a:t>:</a:t>
            </a:r>
            <a:endParaRPr lang="it-IT" kern="100" dirty="0">
              <a:effectLst/>
              <a:ea typeface="Calibri" panose="020F0502020204030204" pitchFamily="34" charset="0"/>
              <a:cs typeface="Times New Roman" panose="02020603050405020304" pitchFamily="18" charset="0"/>
            </a:endParaRPr>
          </a:p>
          <a:p>
            <a:pPr marL="342900" lvl="0" indent="-342900" algn="ctr" fontAlgn="base">
              <a:lnSpc>
                <a:spcPts val="1875"/>
              </a:lnSpc>
              <a:spcAft>
                <a:spcPts val="800"/>
              </a:spcAft>
              <a:buSzPts val="1000"/>
              <a:buFont typeface="Symbol" panose="05050102010706020507" pitchFamily="18" charset="2"/>
              <a:buChar char=""/>
              <a:tabLst>
                <a:tab pos="457200" algn="l"/>
              </a:tabLst>
            </a:pPr>
            <a:r>
              <a:rPr lang="it-IT" b="1" kern="0" dirty="0">
                <a:effectLst/>
                <a:ea typeface="Times New Roman" panose="02020603050405020304" pitchFamily="18" charset="0"/>
                <a:cs typeface="Times New Roman" panose="02020603050405020304" pitchFamily="18" charset="0"/>
              </a:rPr>
              <a:t>Incremento del microcircolo</a:t>
            </a:r>
            <a:endParaRPr lang="it-IT" kern="100" dirty="0">
              <a:effectLst/>
              <a:ea typeface="Calibri" panose="020F0502020204030204" pitchFamily="34" charset="0"/>
              <a:cs typeface="Times New Roman" panose="02020603050405020304" pitchFamily="18" charset="0"/>
            </a:endParaRPr>
          </a:p>
          <a:p>
            <a:pPr marL="342900" lvl="0" indent="-342900" algn="ctr" fontAlgn="base">
              <a:lnSpc>
                <a:spcPts val="1875"/>
              </a:lnSpc>
              <a:spcAft>
                <a:spcPts val="800"/>
              </a:spcAft>
              <a:buSzPts val="1000"/>
              <a:buFont typeface="Symbol" panose="05050102010706020507" pitchFamily="18" charset="2"/>
              <a:buChar char=""/>
              <a:tabLst>
                <a:tab pos="457200" algn="l"/>
              </a:tabLst>
            </a:pPr>
            <a:r>
              <a:rPr lang="it-IT" b="1" kern="0" dirty="0">
                <a:effectLst/>
                <a:ea typeface="Times New Roman" panose="02020603050405020304" pitchFamily="18" charset="0"/>
                <a:cs typeface="Times New Roman" panose="02020603050405020304" pitchFamily="18" charset="0"/>
              </a:rPr>
              <a:t>Vasodilatazione</a:t>
            </a:r>
            <a:endParaRPr lang="it-IT" kern="100" dirty="0">
              <a:effectLst/>
              <a:ea typeface="Calibri" panose="020F0502020204030204" pitchFamily="34" charset="0"/>
              <a:cs typeface="Times New Roman" panose="02020603050405020304" pitchFamily="18" charset="0"/>
            </a:endParaRPr>
          </a:p>
          <a:p>
            <a:pPr marL="342900" lvl="0" indent="-342900" algn="ctr" fontAlgn="base">
              <a:lnSpc>
                <a:spcPts val="1875"/>
              </a:lnSpc>
              <a:spcAft>
                <a:spcPts val="800"/>
              </a:spcAft>
              <a:buSzPts val="1000"/>
              <a:buFont typeface="Symbol" panose="05050102010706020507" pitchFamily="18" charset="2"/>
              <a:buChar char=""/>
              <a:tabLst>
                <a:tab pos="457200" algn="l"/>
              </a:tabLst>
            </a:pPr>
            <a:r>
              <a:rPr lang="it-IT" b="1" kern="0" dirty="0">
                <a:effectLst/>
                <a:ea typeface="Times New Roman" panose="02020603050405020304" pitchFamily="18" charset="0"/>
                <a:cs typeface="Times New Roman" panose="02020603050405020304" pitchFamily="18" charset="0"/>
              </a:rPr>
              <a:t>Incremento della temperatura interna</a:t>
            </a:r>
            <a:endParaRPr lang="it-IT" kern="100" dirty="0">
              <a:effectLst/>
              <a:ea typeface="Calibri" panose="020F0502020204030204" pitchFamily="34" charset="0"/>
              <a:cs typeface="Times New Roman" panose="02020603050405020304" pitchFamily="18" charset="0"/>
            </a:endParaRPr>
          </a:p>
          <a:p>
            <a:pPr algn="ctr"/>
            <a:r>
              <a:rPr lang="it-IT" kern="0" dirty="0">
                <a:effectLst/>
                <a:ea typeface="Times New Roman" panose="02020603050405020304" pitchFamily="18" charset="0"/>
                <a:cs typeface="Times New Roman" panose="02020603050405020304" pitchFamily="18" charset="0"/>
              </a:rPr>
              <a:t>Secondo anche i risultati di numerosi studi scientifici condotti a riguardo, il raggiungimento di tali effetti dipende dalla </a:t>
            </a:r>
            <a:r>
              <a:rPr lang="it-IT" sz="2400" b="1" kern="0" dirty="0">
                <a:effectLst/>
                <a:ea typeface="Times New Roman" panose="02020603050405020304" pitchFamily="18" charset="0"/>
                <a:cs typeface="Times New Roman" panose="02020603050405020304" pitchFamily="18" charset="0"/>
              </a:rPr>
              <a:t>quantità di energia</a:t>
            </a:r>
            <a:r>
              <a:rPr lang="it-IT" sz="2400" kern="0" dirty="0">
                <a:effectLst/>
                <a:ea typeface="Times New Roman" panose="02020603050405020304" pitchFamily="18" charset="0"/>
                <a:cs typeface="Times New Roman" panose="02020603050405020304" pitchFamily="18" charset="0"/>
              </a:rPr>
              <a:t> </a:t>
            </a:r>
            <a:r>
              <a:rPr lang="it-IT" kern="0" dirty="0">
                <a:effectLst/>
                <a:ea typeface="Times New Roman" panose="02020603050405020304" pitchFamily="18" charset="0"/>
                <a:cs typeface="Times New Roman" panose="02020603050405020304" pitchFamily="18" charset="0"/>
              </a:rPr>
              <a:t>(livello energetico) che il dispositivo </a:t>
            </a:r>
            <a:r>
              <a:rPr lang="it-IT" kern="0" dirty="0" err="1">
                <a:effectLst/>
                <a:ea typeface="Times New Roman" panose="02020603050405020304" pitchFamily="18" charset="0"/>
                <a:cs typeface="Times New Roman" panose="02020603050405020304" pitchFamily="18" charset="0"/>
              </a:rPr>
              <a:t>Tecar</a:t>
            </a:r>
            <a:r>
              <a:rPr lang="it-IT" kern="0" dirty="0">
                <a:effectLst/>
                <a:ea typeface="Times New Roman" panose="02020603050405020304" pitchFamily="18" charset="0"/>
                <a:cs typeface="Times New Roman" panose="02020603050405020304" pitchFamily="18" charset="0"/>
              </a:rPr>
              <a:t> trasferisce alle piastre. </a:t>
            </a:r>
          </a:p>
          <a:p>
            <a:pPr algn="ctr"/>
            <a:endParaRPr lang="it-IT" kern="0" dirty="0">
              <a:effectLst/>
              <a:ea typeface="Times New Roman" panose="02020603050405020304" pitchFamily="18" charset="0"/>
              <a:cs typeface="Times New Roman" panose="02020603050405020304" pitchFamily="18" charset="0"/>
            </a:endParaRPr>
          </a:p>
          <a:p>
            <a:pPr algn="ctr"/>
            <a:r>
              <a:rPr lang="it-IT" kern="0" dirty="0">
                <a:ea typeface="Times New Roman" panose="02020603050405020304" pitchFamily="18" charset="0"/>
                <a:cs typeface="Times New Roman" panose="02020603050405020304" pitchFamily="18" charset="0"/>
              </a:rPr>
              <a:t>P</a:t>
            </a:r>
            <a:r>
              <a:rPr lang="it-IT" kern="0" dirty="0">
                <a:effectLst/>
                <a:ea typeface="Times New Roman" panose="02020603050405020304" pitchFamily="18" charset="0"/>
                <a:cs typeface="Times New Roman" panose="02020603050405020304" pitchFamily="18" charset="0"/>
              </a:rPr>
              <a:t>er ottenere un incremento dei microcircolo, il terapeuta deve impostare lo strumento a un basso livello energetico (</a:t>
            </a:r>
            <a:r>
              <a:rPr lang="it-IT" b="1" kern="0" dirty="0" err="1">
                <a:effectLst/>
                <a:ea typeface="Times New Roman" panose="02020603050405020304" pitchFamily="18" charset="0"/>
                <a:cs typeface="Times New Roman" panose="02020603050405020304" pitchFamily="18" charset="0"/>
              </a:rPr>
              <a:t>atermia</a:t>
            </a:r>
            <a:r>
              <a:rPr lang="it-IT" kern="0" dirty="0">
                <a:effectLst/>
                <a:ea typeface="Times New Roman" panose="02020603050405020304" pitchFamily="18" charset="0"/>
                <a:cs typeface="Times New Roman" panose="02020603050405020304" pitchFamily="18" charset="0"/>
              </a:rPr>
              <a:t>)</a:t>
            </a:r>
          </a:p>
          <a:p>
            <a:pPr algn="ctr"/>
            <a:r>
              <a:rPr lang="it-IT" kern="0" dirty="0">
                <a:ea typeface="Times New Roman" panose="02020603050405020304" pitchFamily="18" charset="0"/>
                <a:cs typeface="Times New Roman" panose="02020603050405020304" pitchFamily="18" charset="0"/>
              </a:rPr>
              <a:t>P</a:t>
            </a:r>
            <a:r>
              <a:rPr lang="it-IT" kern="0" dirty="0">
                <a:effectLst/>
                <a:ea typeface="Times New Roman" panose="02020603050405020304" pitchFamily="18" charset="0"/>
                <a:cs typeface="Times New Roman" panose="02020603050405020304" pitchFamily="18" charset="0"/>
              </a:rPr>
              <a:t>er ottenere la vasodilatazione, deve lavorare a un livello energetico intermedio (</a:t>
            </a:r>
            <a:r>
              <a:rPr lang="it-IT" b="1" kern="0" dirty="0">
                <a:effectLst/>
                <a:ea typeface="Times New Roman" panose="02020603050405020304" pitchFamily="18" charset="0"/>
                <a:cs typeface="Times New Roman" panose="02020603050405020304" pitchFamily="18" charset="0"/>
              </a:rPr>
              <a:t>omeotermia</a:t>
            </a:r>
            <a:r>
              <a:rPr lang="it-IT" kern="0" dirty="0">
                <a:effectLst/>
                <a:ea typeface="Times New Roman" panose="02020603050405020304" pitchFamily="18" charset="0"/>
                <a:cs typeface="Times New Roman" panose="02020603050405020304" pitchFamily="18" charset="0"/>
              </a:rPr>
              <a:t>) </a:t>
            </a:r>
          </a:p>
          <a:p>
            <a:pPr algn="ctr"/>
            <a:r>
              <a:rPr lang="it-IT" kern="0" dirty="0">
                <a:effectLst/>
                <a:ea typeface="Times New Roman" panose="02020603050405020304" pitchFamily="18" charset="0"/>
                <a:cs typeface="Times New Roman" panose="02020603050405020304" pitchFamily="18" charset="0"/>
              </a:rPr>
              <a:t>Per ottenere un incremento della temperatura interna, deve regolare il dispositivo in maniera tale che eroghi un alto livello energetico (</a:t>
            </a:r>
            <a:r>
              <a:rPr lang="it-IT" b="1" kern="0" dirty="0">
                <a:ea typeface="Times New Roman" panose="02020603050405020304" pitchFamily="18" charset="0"/>
                <a:cs typeface="Times New Roman" panose="02020603050405020304" pitchFamily="18" charset="0"/>
              </a:rPr>
              <a:t>ipertermia</a:t>
            </a:r>
            <a:r>
              <a:rPr lang="it-IT" kern="0" dirty="0">
                <a:effectLst/>
                <a:ea typeface="Times New Roman" panose="02020603050405020304" pitchFamily="18" charset="0"/>
                <a:cs typeface="Times New Roman" panose="02020603050405020304" pitchFamily="18" charset="0"/>
              </a:rPr>
              <a:t>).</a:t>
            </a:r>
            <a:endParaRPr lang="it-IT" dirty="0"/>
          </a:p>
        </p:txBody>
      </p:sp>
      <p:pic>
        <p:nvPicPr>
          <p:cNvPr id="8" name="Immagine 7">
            <a:extLst>
              <a:ext uri="{FF2B5EF4-FFF2-40B4-BE49-F238E27FC236}">
                <a16:creationId xmlns:a16="http://schemas.microsoft.com/office/drawing/2014/main" id="{A0FA94D6-421A-5BAA-ABAC-DBBF81C32DC4}"/>
              </a:ext>
            </a:extLst>
          </p:cNvPr>
          <p:cNvPicPr>
            <a:picLocks noChangeAspect="1"/>
          </p:cNvPicPr>
          <p:nvPr/>
        </p:nvPicPr>
        <p:blipFill>
          <a:blip r:embed="rId2"/>
          <a:stretch>
            <a:fillRect/>
          </a:stretch>
        </p:blipFill>
        <p:spPr>
          <a:xfrm>
            <a:off x="8453334" y="1419455"/>
            <a:ext cx="3505504" cy="2627604"/>
          </a:xfrm>
          <a:prstGeom prst="rect">
            <a:avLst/>
          </a:prstGeom>
        </p:spPr>
      </p:pic>
    </p:spTree>
    <p:extLst>
      <p:ext uri="{BB962C8B-B14F-4D97-AF65-F5344CB8AC3E}">
        <p14:creationId xmlns:p14="http://schemas.microsoft.com/office/powerpoint/2010/main" val="697594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olo 1">
            <a:extLst>
              <a:ext uri="{FF2B5EF4-FFF2-40B4-BE49-F238E27FC236}">
                <a16:creationId xmlns:a16="http://schemas.microsoft.com/office/drawing/2014/main" id="{596862C8-2DBA-A682-04AE-41C005B4B6B9}"/>
              </a:ext>
            </a:extLst>
          </p:cNvPr>
          <p:cNvSpPr>
            <a:spLocks noGrp="1"/>
          </p:cNvSpPr>
          <p:nvPr>
            <p:ph type="title"/>
          </p:nvPr>
        </p:nvSpPr>
        <p:spPr>
          <a:xfrm>
            <a:off x="4126027" y="377824"/>
            <a:ext cx="4441596" cy="850900"/>
          </a:xfrm>
        </p:spPr>
        <p:txBody>
          <a:bodyPr/>
          <a:lstStyle/>
          <a:p>
            <a:pPr algn="ctr"/>
            <a:r>
              <a:rPr lang="it-IT" altLang="it-IT" sz="3600" b="1" dirty="0">
                <a:latin typeface="+mn-lt"/>
              </a:rPr>
              <a:t>IMPEDENZA</a:t>
            </a:r>
          </a:p>
        </p:txBody>
      </p:sp>
      <p:sp>
        <p:nvSpPr>
          <p:cNvPr id="5" name="Rettangolo 4">
            <a:extLst>
              <a:ext uri="{FF2B5EF4-FFF2-40B4-BE49-F238E27FC236}">
                <a16:creationId xmlns:a16="http://schemas.microsoft.com/office/drawing/2014/main" id="{2B151237-E2FF-9388-CE42-B51BA917AD64}"/>
              </a:ext>
            </a:extLst>
          </p:cNvPr>
          <p:cNvSpPr/>
          <p:nvPr/>
        </p:nvSpPr>
        <p:spPr>
          <a:xfrm>
            <a:off x="1368457" y="1517487"/>
            <a:ext cx="9455085" cy="923330"/>
          </a:xfrm>
          <a:prstGeom prst="rect">
            <a:avLst/>
          </a:prstGeom>
        </p:spPr>
        <p:txBody>
          <a:bodyPr wrap="square">
            <a:spAutoFit/>
          </a:bodyPr>
          <a:lstStyle/>
          <a:p>
            <a:pPr algn="ctr">
              <a:defRPr/>
            </a:pPr>
            <a:r>
              <a:rPr lang="it-IT" dirty="0">
                <a:cs typeface="Arial" charset="0"/>
              </a:rPr>
              <a:t>L’impedenza è la misura della capacità di un corpo di lasciarsi attraversare dalla corrente elettrica; una bassa impedenza significa una buona conduzione e quindi una ottima capacità di lasciarsi attraversare dalla corrente elettrica, un’alta impedenza significa esattamente il contrario.</a:t>
            </a:r>
          </a:p>
        </p:txBody>
      </p:sp>
      <p:sp>
        <p:nvSpPr>
          <p:cNvPr id="6" name="Rettangolo 5">
            <a:extLst>
              <a:ext uri="{FF2B5EF4-FFF2-40B4-BE49-F238E27FC236}">
                <a16:creationId xmlns:a16="http://schemas.microsoft.com/office/drawing/2014/main" id="{3A218369-126D-1DC4-1689-F0B393C599C3}"/>
              </a:ext>
            </a:extLst>
          </p:cNvPr>
          <p:cNvSpPr/>
          <p:nvPr/>
        </p:nvSpPr>
        <p:spPr>
          <a:xfrm>
            <a:off x="914399" y="2729580"/>
            <a:ext cx="9719035" cy="646331"/>
          </a:xfrm>
          <a:prstGeom prst="rect">
            <a:avLst/>
          </a:prstGeom>
        </p:spPr>
        <p:txBody>
          <a:bodyPr wrap="square">
            <a:spAutoFit/>
          </a:bodyPr>
          <a:lstStyle/>
          <a:p>
            <a:pPr algn="ctr">
              <a:defRPr/>
            </a:pPr>
            <a:r>
              <a:rPr lang="it-IT" dirty="0">
                <a:cs typeface="Arial" charset="0"/>
              </a:rPr>
              <a:t>La resistenza elettrica di un tessuto è</a:t>
            </a:r>
          </a:p>
          <a:p>
            <a:pPr algn="ctr">
              <a:defRPr/>
            </a:pPr>
            <a:r>
              <a:rPr lang="it-IT" dirty="0">
                <a:cs typeface="Arial" charset="0"/>
              </a:rPr>
              <a:t>più bassa quando c’è una ricca presenza di liquidi (essendo i liquidi un buon conduttore).</a:t>
            </a:r>
          </a:p>
        </p:txBody>
      </p:sp>
      <p:sp>
        <p:nvSpPr>
          <p:cNvPr id="7" name="Rettangolo 6">
            <a:extLst>
              <a:ext uri="{FF2B5EF4-FFF2-40B4-BE49-F238E27FC236}">
                <a16:creationId xmlns:a16="http://schemas.microsoft.com/office/drawing/2014/main" id="{9E8CE979-8936-30A9-6045-986E1D5A1A7A}"/>
              </a:ext>
            </a:extLst>
          </p:cNvPr>
          <p:cNvSpPr/>
          <p:nvPr/>
        </p:nvSpPr>
        <p:spPr>
          <a:xfrm>
            <a:off x="914399" y="4088385"/>
            <a:ext cx="10067826" cy="646331"/>
          </a:xfrm>
          <a:prstGeom prst="rect">
            <a:avLst/>
          </a:prstGeom>
        </p:spPr>
        <p:txBody>
          <a:bodyPr wrap="square">
            <a:spAutoFit/>
          </a:bodyPr>
          <a:lstStyle/>
          <a:p>
            <a:pPr algn="ctr">
              <a:defRPr/>
            </a:pPr>
            <a:r>
              <a:rPr lang="it-IT" dirty="0">
                <a:cs typeface="Arial" charset="0"/>
              </a:rPr>
              <a:t>in caso di infiammazione, la vasodilatazione che ne consegue può abbassare la resistenza (impedenza) anche del 20-30%. Inoltre questa variabile cambia anche mentre si esegue il trattamento</a:t>
            </a:r>
          </a:p>
        </p:txBody>
      </p:sp>
      <p:sp>
        <p:nvSpPr>
          <p:cNvPr id="2" name="CasellaDiTesto 1">
            <a:extLst>
              <a:ext uri="{FF2B5EF4-FFF2-40B4-BE49-F238E27FC236}">
                <a16:creationId xmlns:a16="http://schemas.microsoft.com/office/drawing/2014/main" id="{AD391C04-9417-8E4C-039E-9AB848D635DE}"/>
              </a:ext>
            </a:extLst>
          </p:cNvPr>
          <p:cNvSpPr txBox="1"/>
          <p:nvPr/>
        </p:nvSpPr>
        <p:spPr>
          <a:xfrm>
            <a:off x="801278" y="5518549"/>
            <a:ext cx="9832156" cy="646331"/>
          </a:xfrm>
          <a:prstGeom prst="rect">
            <a:avLst/>
          </a:prstGeom>
          <a:noFill/>
        </p:spPr>
        <p:txBody>
          <a:bodyPr wrap="square" rtlCol="0">
            <a:spAutoFit/>
          </a:bodyPr>
          <a:lstStyle/>
          <a:p>
            <a:pPr algn="ctr"/>
            <a:r>
              <a:rPr lang="it-IT" dirty="0"/>
              <a:t>Ne consegue che è necessario adeguare e calibrare la potenza erogata così da mantenere costanti gli effetti biologici ricercati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4">
            <a:extLst>
              <a:ext uri="{FF2B5EF4-FFF2-40B4-BE49-F238E27FC236}">
                <a16:creationId xmlns:a16="http://schemas.microsoft.com/office/drawing/2014/main" id="{654FC623-756A-DBDD-1DEB-3FD57159CC9C}"/>
              </a:ext>
            </a:extLst>
          </p:cNvPr>
          <p:cNvSpPr txBox="1">
            <a:spLocks noChangeArrowheads="1"/>
          </p:cNvSpPr>
          <p:nvPr/>
        </p:nvSpPr>
        <p:spPr bwMode="auto">
          <a:xfrm>
            <a:off x="2987676" y="1382713"/>
            <a:ext cx="1698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3768" tIns="41884" rIns="83768" bIns="41884">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endParaRPr lang="it-IT" altLang="it-IT"/>
          </a:p>
        </p:txBody>
      </p:sp>
      <p:sp>
        <p:nvSpPr>
          <p:cNvPr id="25603" name="Text Box 44">
            <a:extLst>
              <a:ext uri="{FF2B5EF4-FFF2-40B4-BE49-F238E27FC236}">
                <a16:creationId xmlns:a16="http://schemas.microsoft.com/office/drawing/2014/main" id="{C0EE06B2-6E15-FA06-4B1C-F863B83D87F4}"/>
              </a:ext>
            </a:extLst>
          </p:cNvPr>
          <p:cNvSpPr txBox="1">
            <a:spLocks noChangeArrowheads="1"/>
          </p:cNvSpPr>
          <p:nvPr/>
        </p:nvSpPr>
        <p:spPr bwMode="auto">
          <a:xfrm>
            <a:off x="2495551" y="3789363"/>
            <a:ext cx="2111375" cy="57626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3768" tIns="41884" rIns="83768" bIns="41884">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spcBef>
                <a:spcPct val="50000"/>
              </a:spcBef>
            </a:pPr>
            <a:r>
              <a:rPr lang="it-IT" altLang="it-IT" sz="1600" b="1">
                <a:solidFill>
                  <a:srgbClr val="000099"/>
                </a:solidFill>
              </a:rPr>
              <a:t>Bassa densità d’energia</a:t>
            </a:r>
          </a:p>
        </p:txBody>
      </p:sp>
      <p:sp>
        <p:nvSpPr>
          <p:cNvPr id="25604" name="Text Box 45">
            <a:extLst>
              <a:ext uri="{FF2B5EF4-FFF2-40B4-BE49-F238E27FC236}">
                <a16:creationId xmlns:a16="http://schemas.microsoft.com/office/drawing/2014/main" id="{28F6C8F7-C982-6F0C-E5FF-5C63004C6C28}"/>
              </a:ext>
            </a:extLst>
          </p:cNvPr>
          <p:cNvSpPr txBox="1">
            <a:spLocks noChangeArrowheads="1"/>
          </p:cNvSpPr>
          <p:nvPr/>
        </p:nvSpPr>
        <p:spPr bwMode="auto">
          <a:xfrm>
            <a:off x="4943476" y="3789363"/>
            <a:ext cx="2111375" cy="576262"/>
          </a:xfrm>
          <a:prstGeom prst="rect">
            <a:avLst/>
          </a:prstGeom>
          <a:solidFill>
            <a:srgbClr val="FFC000">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3768" tIns="41884" rIns="83768" bIns="41884">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spcBef>
                <a:spcPct val="50000"/>
              </a:spcBef>
            </a:pPr>
            <a:r>
              <a:rPr lang="it-IT" altLang="it-IT" sz="1600" b="1">
                <a:solidFill>
                  <a:srgbClr val="000099"/>
                </a:solidFill>
              </a:rPr>
              <a:t>Media densità d’energia</a:t>
            </a:r>
          </a:p>
        </p:txBody>
      </p:sp>
      <p:sp>
        <p:nvSpPr>
          <p:cNvPr id="25605" name="Text Box 46">
            <a:extLst>
              <a:ext uri="{FF2B5EF4-FFF2-40B4-BE49-F238E27FC236}">
                <a16:creationId xmlns:a16="http://schemas.microsoft.com/office/drawing/2014/main" id="{818CB80D-12EF-A1EC-059D-3DF3BA57FF3E}"/>
              </a:ext>
            </a:extLst>
          </p:cNvPr>
          <p:cNvSpPr txBox="1">
            <a:spLocks noChangeArrowheads="1"/>
          </p:cNvSpPr>
          <p:nvPr/>
        </p:nvSpPr>
        <p:spPr bwMode="auto">
          <a:xfrm>
            <a:off x="7464426" y="3789363"/>
            <a:ext cx="2111375" cy="57626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3768" tIns="41884" rIns="83768" bIns="41884">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spcBef>
                <a:spcPct val="50000"/>
              </a:spcBef>
            </a:pPr>
            <a:r>
              <a:rPr lang="it-IT" altLang="it-IT" sz="1600" b="1">
                <a:solidFill>
                  <a:srgbClr val="000099"/>
                </a:solidFill>
              </a:rPr>
              <a:t>Alta densità d’energia</a:t>
            </a:r>
          </a:p>
        </p:txBody>
      </p:sp>
      <p:sp>
        <p:nvSpPr>
          <p:cNvPr id="25606" name="Text Box 47">
            <a:extLst>
              <a:ext uri="{FF2B5EF4-FFF2-40B4-BE49-F238E27FC236}">
                <a16:creationId xmlns:a16="http://schemas.microsoft.com/office/drawing/2014/main" id="{05E3F531-5D0E-4D60-0709-E4AEB9C59A6E}"/>
              </a:ext>
            </a:extLst>
          </p:cNvPr>
          <p:cNvSpPr txBox="1">
            <a:spLocks noChangeArrowheads="1"/>
          </p:cNvSpPr>
          <p:nvPr/>
        </p:nvSpPr>
        <p:spPr bwMode="auto">
          <a:xfrm>
            <a:off x="2495551" y="4508500"/>
            <a:ext cx="2111375" cy="300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3768" tIns="41884" rIns="83768" bIns="41884">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spcBef>
                <a:spcPct val="50000"/>
              </a:spcBef>
            </a:pPr>
            <a:r>
              <a:rPr lang="it-IT" altLang="it-IT" sz="1400" noProof="1">
                <a:solidFill>
                  <a:srgbClr val="000099"/>
                </a:solidFill>
              </a:rPr>
              <a:t>Atermica</a:t>
            </a:r>
          </a:p>
        </p:txBody>
      </p:sp>
      <p:sp>
        <p:nvSpPr>
          <p:cNvPr id="25607" name="Text Box 48">
            <a:extLst>
              <a:ext uri="{FF2B5EF4-FFF2-40B4-BE49-F238E27FC236}">
                <a16:creationId xmlns:a16="http://schemas.microsoft.com/office/drawing/2014/main" id="{FE3AF2BD-E937-F705-FCE1-81851D8F1EE4}"/>
              </a:ext>
            </a:extLst>
          </p:cNvPr>
          <p:cNvSpPr txBox="1">
            <a:spLocks noChangeArrowheads="1"/>
          </p:cNvSpPr>
          <p:nvPr/>
        </p:nvSpPr>
        <p:spPr bwMode="auto">
          <a:xfrm>
            <a:off x="4943476" y="4508500"/>
            <a:ext cx="2111375" cy="300038"/>
          </a:xfrm>
          <a:prstGeom prst="rect">
            <a:avLst/>
          </a:prstGeom>
          <a:solidFill>
            <a:srgbClr val="FFC000">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3768" tIns="41884" rIns="83768" bIns="41884">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spcBef>
                <a:spcPct val="50000"/>
              </a:spcBef>
            </a:pPr>
            <a:r>
              <a:rPr lang="it-IT" altLang="it-IT" sz="1400">
                <a:solidFill>
                  <a:srgbClr val="000099"/>
                </a:solidFill>
              </a:rPr>
              <a:t>Moderatamente termica</a:t>
            </a:r>
          </a:p>
        </p:txBody>
      </p:sp>
      <p:sp>
        <p:nvSpPr>
          <p:cNvPr id="25608" name="Text Box 49">
            <a:extLst>
              <a:ext uri="{FF2B5EF4-FFF2-40B4-BE49-F238E27FC236}">
                <a16:creationId xmlns:a16="http://schemas.microsoft.com/office/drawing/2014/main" id="{8D70F2F1-B0E7-9F93-7321-1F84996398E0}"/>
              </a:ext>
            </a:extLst>
          </p:cNvPr>
          <p:cNvSpPr txBox="1">
            <a:spLocks noChangeArrowheads="1"/>
          </p:cNvSpPr>
          <p:nvPr/>
        </p:nvSpPr>
        <p:spPr bwMode="auto">
          <a:xfrm>
            <a:off x="7464426" y="4508500"/>
            <a:ext cx="2111375" cy="30003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3768" tIns="41884" rIns="83768" bIns="41884">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spcBef>
                <a:spcPct val="50000"/>
              </a:spcBef>
            </a:pPr>
            <a:r>
              <a:rPr lang="it-IT" altLang="it-IT" sz="1400">
                <a:solidFill>
                  <a:srgbClr val="000099"/>
                </a:solidFill>
              </a:rPr>
              <a:t>Termica</a:t>
            </a:r>
          </a:p>
        </p:txBody>
      </p:sp>
      <p:sp>
        <p:nvSpPr>
          <p:cNvPr id="25609" name="Text Box 50">
            <a:extLst>
              <a:ext uri="{FF2B5EF4-FFF2-40B4-BE49-F238E27FC236}">
                <a16:creationId xmlns:a16="http://schemas.microsoft.com/office/drawing/2014/main" id="{20CCFA05-2988-A8EB-AFA5-5D79656D164E}"/>
              </a:ext>
            </a:extLst>
          </p:cNvPr>
          <p:cNvSpPr txBox="1">
            <a:spLocks noChangeArrowheads="1"/>
          </p:cNvSpPr>
          <p:nvPr/>
        </p:nvSpPr>
        <p:spPr bwMode="auto">
          <a:xfrm>
            <a:off x="2495551" y="5013326"/>
            <a:ext cx="2111375" cy="1592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3768" tIns="41884" rIns="83768" bIns="41884">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r>
              <a:rPr lang="it-IT" altLang="it-IT" sz="1400" noProof="1">
                <a:solidFill>
                  <a:srgbClr val="000099"/>
                </a:solidFill>
              </a:rPr>
              <a:t>Biostimolazione, aumento del flusso microcircolatorio, aumento dell’apporto di ossigeno a livello locale, diminuzione del dolore</a:t>
            </a:r>
          </a:p>
          <a:p>
            <a:pPr eaLnBrk="1" hangingPunct="1"/>
            <a:endParaRPr lang="it-IT" altLang="it-IT" sz="1400" noProof="1"/>
          </a:p>
        </p:txBody>
      </p:sp>
      <p:sp>
        <p:nvSpPr>
          <p:cNvPr id="25610" name="Text Box 51">
            <a:extLst>
              <a:ext uri="{FF2B5EF4-FFF2-40B4-BE49-F238E27FC236}">
                <a16:creationId xmlns:a16="http://schemas.microsoft.com/office/drawing/2014/main" id="{98A3CBC3-40BA-6293-0667-E176406ABB03}"/>
              </a:ext>
            </a:extLst>
          </p:cNvPr>
          <p:cNvSpPr txBox="1">
            <a:spLocks noChangeArrowheads="1"/>
          </p:cNvSpPr>
          <p:nvPr/>
        </p:nvSpPr>
        <p:spPr bwMode="auto">
          <a:xfrm>
            <a:off x="4943476" y="5013326"/>
            <a:ext cx="2111375" cy="1592263"/>
          </a:xfrm>
          <a:prstGeom prst="rect">
            <a:avLst/>
          </a:prstGeom>
          <a:solidFill>
            <a:srgbClr val="FFC000">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3768" tIns="41884" rIns="83768" bIns="41884">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spcBef>
                <a:spcPct val="20000"/>
              </a:spcBef>
            </a:pPr>
            <a:r>
              <a:rPr lang="it-IT" altLang="it-IT" sz="1400">
                <a:solidFill>
                  <a:srgbClr val="000099"/>
                </a:solidFill>
              </a:rPr>
              <a:t>Iperemia, vascolarizzazione, aumento della temperatura endogena, aumento del flusso ematico, accelerazione del metabolismo</a:t>
            </a:r>
          </a:p>
        </p:txBody>
      </p:sp>
      <p:sp>
        <p:nvSpPr>
          <p:cNvPr id="25611" name="Text Box 52">
            <a:extLst>
              <a:ext uri="{FF2B5EF4-FFF2-40B4-BE49-F238E27FC236}">
                <a16:creationId xmlns:a16="http://schemas.microsoft.com/office/drawing/2014/main" id="{209AD2D7-156D-A0AD-8CFC-977EBFB97F7B}"/>
              </a:ext>
            </a:extLst>
          </p:cNvPr>
          <p:cNvSpPr txBox="1">
            <a:spLocks noChangeArrowheads="1"/>
          </p:cNvSpPr>
          <p:nvPr/>
        </p:nvSpPr>
        <p:spPr bwMode="auto">
          <a:xfrm>
            <a:off x="7464426" y="5013326"/>
            <a:ext cx="2111375" cy="15922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3768" tIns="41884" rIns="83768" bIns="41884">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r>
              <a:rPr lang="it-IT" altLang="it-IT" sz="1400">
                <a:solidFill>
                  <a:srgbClr val="000099"/>
                </a:solidFill>
              </a:rPr>
              <a:t>Vasodilatazione, </a:t>
            </a:r>
          </a:p>
          <a:p>
            <a:pPr eaLnBrk="1" hangingPunct="1"/>
            <a:r>
              <a:rPr lang="it-IT" altLang="it-IT" sz="1400">
                <a:solidFill>
                  <a:srgbClr val="000099"/>
                </a:solidFill>
              </a:rPr>
              <a:t>drenaggio linfatico, calore a livello dei tessuti più profondi</a:t>
            </a:r>
          </a:p>
          <a:p>
            <a:pPr eaLnBrk="1" hangingPunct="1"/>
            <a:endParaRPr lang="en-US" altLang="it-IT" sz="1400"/>
          </a:p>
          <a:p>
            <a:pPr eaLnBrk="1" hangingPunct="1"/>
            <a:endParaRPr lang="en-US" altLang="it-IT" sz="1400"/>
          </a:p>
          <a:p>
            <a:pPr eaLnBrk="1" hangingPunct="1"/>
            <a:endParaRPr lang="it-IT" altLang="it-IT" sz="1400"/>
          </a:p>
        </p:txBody>
      </p:sp>
      <p:sp>
        <p:nvSpPr>
          <p:cNvPr id="25612" name="Rettangolo 13">
            <a:extLst>
              <a:ext uri="{FF2B5EF4-FFF2-40B4-BE49-F238E27FC236}">
                <a16:creationId xmlns:a16="http://schemas.microsoft.com/office/drawing/2014/main" id="{856F8360-9671-C4EB-5520-A12C4E3C178A}"/>
              </a:ext>
            </a:extLst>
          </p:cNvPr>
          <p:cNvSpPr>
            <a:spLocks noChangeArrowheads="1"/>
          </p:cNvSpPr>
          <p:nvPr/>
        </p:nvSpPr>
        <p:spPr bwMode="auto">
          <a:xfrm>
            <a:off x="2063751" y="4581526"/>
            <a:ext cx="7705725"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7800" indent="-177800"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endParaRPr lang="it-IT" altLang="it-IT"/>
          </a:p>
          <a:p>
            <a:pPr algn="ctr" eaLnBrk="1" hangingPunct="1"/>
            <a:endParaRPr lang="it-IT" altLang="it-IT" sz="1600"/>
          </a:p>
          <a:p>
            <a:pPr algn="just" eaLnBrk="1" hangingPunct="1"/>
            <a:endParaRPr lang="it-IT" altLang="it-IT" sz="1600"/>
          </a:p>
        </p:txBody>
      </p:sp>
      <p:sp>
        <p:nvSpPr>
          <p:cNvPr id="15" name="Titolo 1">
            <a:extLst>
              <a:ext uri="{FF2B5EF4-FFF2-40B4-BE49-F238E27FC236}">
                <a16:creationId xmlns:a16="http://schemas.microsoft.com/office/drawing/2014/main" id="{0B8F618D-D3D6-ECA6-D4CD-218D3C6D3FF7}"/>
              </a:ext>
            </a:extLst>
          </p:cNvPr>
          <p:cNvSpPr txBox="1">
            <a:spLocks/>
          </p:cNvSpPr>
          <p:nvPr/>
        </p:nvSpPr>
        <p:spPr>
          <a:xfrm>
            <a:off x="1992313" y="188914"/>
            <a:ext cx="8229600" cy="719137"/>
          </a:xfrm>
          <a:prstGeom prst="rect">
            <a:avLst/>
          </a:prstGeom>
        </p:spPr>
        <p:txBody>
          <a:bodyPr/>
          <a:lstStyle/>
          <a:p>
            <a:pPr algn="ctr">
              <a:defRPr/>
            </a:pPr>
            <a:r>
              <a:rPr lang="it-IT" sz="3200" b="1" dirty="0">
                <a:ea typeface="+mj-ea"/>
                <a:cs typeface="+mj-cs"/>
              </a:rPr>
              <a:t>EFFETTI BIOLOGICI DELLA TECAR </a:t>
            </a:r>
          </a:p>
        </p:txBody>
      </p:sp>
      <p:sp>
        <p:nvSpPr>
          <p:cNvPr id="14" name="Rettangolo arrotondato 13">
            <a:extLst>
              <a:ext uri="{FF2B5EF4-FFF2-40B4-BE49-F238E27FC236}">
                <a16:creationId xmlns:a16="http://schemas.microsoft.com/office/drawing/2014/main" id="{44CE54F6-FFB8-C39A-1DE2-C720E0C35012}"/>
              </a:ext>
            </a:extLst>
          </p:cNvPr>
          <p:cNvSpPr/>
          <p:nvPr/>
        </p:nvSpPr>
        <p:spPr>
          <a:xfrm>
            <a:off x="1847850" y="908051"/>
            <a:ext cx="3455988" cy="15843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indent="-177800" algn="ctr">
              <a:defRPr/>
            </a:pPr>
            <a:r>
              <a:rPr lang="it-IT" dirty="0"/>
              <a:t>EFFETTO ENERGETICO:</a:t>
            </a:r>
          </a:p>
          <a:p>
            <a:pPr marL="177800" indent="-177800">
              <a:defRPr/>
            </a:pPr>
            <a:r>
              <a:rPr lang="it-IT" dirty="0"/>
              <a:t>    si cede energia al tessuto organico mediante la trasformazione di ADP in ATP</a:t>
            </a:r>
          </a:p>
        </p:txBody>
      </p:sp>
      <p:sp>
        <p:nvSpPr>
          <p:cNvPr id="16" name="Rettangolo arrotondato 15">
            <a:extLst>
              <a:ext uri="{FF2B5EF4-FFF2-40B4-BE49-F238E27FC236}">
                <a16:creationId xmlns:a16="http://schemas.microsoft.com/office/drawing/2014/main" id="{6B7C78B4-E118-4349-DB83-D9819C6F4970}"/>
              </a:ext>
            </a:extLst>
          </p:cNvPr>
          <p:cNvSpPr/>
          <p:nvPr/>
        </p:nvSpPr>
        <p:spPr>
          <a:xfrm>
            <a:off x="6024564" y="981075"/>
            <a:ext cx="4498975" cy="15113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indent="-177800" algn="ctr">
              <a:defRPr/>
            </a:pPr>
            <a:r>
              <a:rPr lang="it-IT" dirty="0"/>
              <a:t>EFFETTO TERMICO:</a:t>
            </a:r>
          </a:p>
          <a:p>
            <a:pPr marL="177800" indent="-177800" algn="ctr">
              <a:defRPr/>
            </a:pPr>
            <a:r>
              <a:rPr lang="it-IT" dirty="0"/>
              <a:t> determinato dall’urto di ioni (energia vibratoria e cinetica) che si liberano dai tessuti attraversati dal campo elettromagnetico creato dalla TRC</a:t>
            </a:r>
          </a:p>
        </p:txBody>
      </p:sp>
      <p:sp>
        <p:nvSpPr>
          <p:cNvPr id="17" name="Rettangolo arrotondato 16">
            <a:extLst>
              <a:ext uri="{FF2B5EF4-FFF2-40B4-BE49-F238E27FC236}">
                <a16:creationId xmlns:a16="http://schemas.microsoft.com/office/drawing/2014/main" id="{EFA010DC-6933-057B-4B3F-4052BDC9CB24}"/>
              </a:ext>
            </a:extLst>
          </p:cNvPr>
          <p:cNvSpPr/>
          <p:nvPr/>
        </p:nvSpPr>
        <p:spPr>
          <a:xfrm>
            <a:off x="2566989" y="2924176"/>
            <a:ext cx="7273925" cy="576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indent="-177800">
              <a:defRPr/>
            </a:pPr>
            <a:r>
              <a:rPr lang="it-IT" dirty="0"/>
              <a:t>I 2 effetti possono essere modulati regolando la potenza somministrata</a:t>
            </a:r>
          </a:p>
        </p:txBody>
      </p:sp>
      <p:sp>
        <p:nvSpPr>
          <p:cNvPr id="18" name="Freccia tridirezionale 17">
            <a:extLst>
              <a:ext uri="{FF2B5EF4-FFF2-40B4-BE49-F238E27FC236}">
                <a16:creationId xmlns:a16="http://schemas.microsoft.com/office/drawing/2014/main" id="{90F804BA-1F39-A2F1-7190-AA034FF52D54}"/>
              </a:ext>
            </a:extLst>
          </p:cNvPr>
          <p:cNvSpPr/>
          <p:nvPr/>
        </p:nvSpPr>
        <p:spPr>
          <a:xfrm flipV="1">
            <a:off x="5375276" y="1773238"/>
            <a:ext cx="576263" cy="1079500"/>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0" descr="sezione gamba_CAP">
            <a:extLst>
              <a:ext uri="{FF2B5EF4-FFF2-40B4-BE49-F238E27FC236}">
                <a16:creationId xmlns:a16="http://schemas.microsoft.com/office/drawing/2014/main" id="{DAF4A843-E38D-8936-B06E-F62E0CC49968}"/>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722879" y="390120"/>
            <a:ext cx="2539319" cy="3627844"/>
          </a:xfrm>
          <a:noFill/>
        </p:spPr>
      </p:pic>
      <p:pic>
        <p:nvPicPr>
          <p:cNvPr id="37891" name="Picture 8" descr="sezione gamba_caricheCAP">
            <a:extLst>
              <a:ext uri="{FF2B5EF4-FFF2-40B4-BE49-F238E27FC236}">
                <a16:creationId xmlns:a16="http://schemas.microsoft.com/office/drawing/2014/main" id="{2F23D6F3-4EB7-18EC-7586-6FDC1AA7B8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8394" y="312460"/>
            <a:ext cx="2539319" cy="362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CasellaDiTesto 5">
            <a:extLst>
              <a:ext uri="{FF2B5EF4-FFF2-40B4-BE49-F238E27FC236}">
                <a16:creationId xmlns:a16="http://schemas.microsoft.com/office/drawing/2014/main" id="{03F1E648-BFC5-A158-DD2F-234F84254AF4}"/>
              </a:ext>
            </a:extLst>
          </p:cNvPr>
          <p:cNvSpPr txBox="1">
            <a:spLocks noChangeArrowheads="1"/>
          </p:cNvSpPr>
          <p:nvPr/>
        </p:nvSpPr>
        <p:spPr bwMode="auto">
          <a:xfrm>
            <a:off x="279662" y="4249737"/>
            <a:ext cx="11632676" cy="2363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eaLnBrk="1" hangingPunct="1">
              <a:lnSpc>
                <a:spcPct val="90000"/>
              </a:lnSpc>
              <a:spcBef>
                <a:spcPct val="20000"/>
              </a:spcBef>
            </a:pPr>
            <a:r>
              <a:rPr lang="it-IT" altLang="it-IT" b="1" dirty="0">
                <a:latin typeface="+mn-lt"/>
                <a:cs typeface="Times New Roman" panose="02020603050405020304" pitchFamily="18" charset="0"/>
              </a:rPr>
              <a:t>IL TRASFERIMENTO ENERGETICO CAPACITIVO</a:t>
            </a:r>
            <a:r>
              <a:rPr lang="it-IT" altLang="it-IT" dirty="0">
                <a:latin typeface="+mn-lt"/>
                <a:cs typeface="Times New Roman" panose="02020603050405020304" pitchFamily="18" charset="0"/>
              </a:rPr>
              <a:t> È UN TRATTAMENTO DI TIPO LOCALE CHE COINVOLGE MAGGIORMENTE I TESSUTI MOLLI </a:t>
            </a:r>
          </a:p>
          <a:p>
            <a:pPr algn="ctr" eaLnBrk="1" hangingPunct="1">
              <a:lnSpc>
                <a:spcPct val="90000"/>
              </a:lnSpc>
              <a:spcBef>
                <a:spcPct val="20000"/>
              </a:spcBef>
            </a:pPr>
            <a:r>
              <a:rPr lang="it-IT" altLang="it-IT" dirty="0">
                <a:latin typeface="+mn-lt"/>
                <a:cs typeface="Times New Roman" panose="02020603050405020304" pitchFamily="18" charset="0"/>
              </a:rPr>
              <a:t>(maggiormente i tessuti ricchi di acque e sangue, come: </a:t>
            </a:r>
            <a:r>
              <a:rPr lang="it-IT" altLang="it-IT" b="1" dirty="0">
                <a:latin typeface="+mn-lt"/>
                <a:cs typeface="Times New Roman" panose="02020603050405020304" pitchFamily="18" charset="0"/>
              </a:rPr>
              <a:t>MUSCOLI, GUAINA DEL TENDINE, SISTEMA VASCOLO-LINFATICO, TESSUTO CUTANEO</a:t>
            </a:r>
            <a:r>
              <a:rPr lang="it-IT" altLang="it-IT" dirty="0">
                <a:latin typeface="+mn-lt"/>
                <a:cs typeface="Times New Roman" panose="02020603050405020304" pitchFamily="18" charset="0"/>
              </a:rPr>
              <a:t>, …).</a:t>
            </a:r>
          </a:p>
          <a:p>
            <a:pPr algn="ctr" eaLnBrk="1" hangingPunct="1">
              <a:lnSpc>
                <a:spcPct val="90000"/>
              </a:lnSpc>
              <a:spcBef>
                <a:spcPct val="20000"/>
              </a:spcBef>
            </a:pPr>
            <a:endParaRPr lang="it-IT" altLang="it-IT" dirty="0">
              <a:latin typeface="+mn-lt"/>
              <a:cs typeface="Times New Roman" panose="02020603050405020304" pitchFamily="18" charset="0"/>
            </a:endParaRPr>
          </a:p>
          <a:p>
            <a:pPr algn="ctr" eaLnBrk="1" hangingPunct="1">
              <a:lnSpc>
                <a:spcPct val="90000"/>
              </a:lnSpc>
              <a:spcBef>
                <a:spcPct val="20000"/>
              </a:spcBef>
            </a:pPr>
            <a:r>
              <a:rPr lang="it-IT" altLang="it-IT" dirty="0">
                <a:latin typeface="+mn-lt"/>
                <a:cs typeface="Times New Roman" panose="02020603050405020304" pitchFamily="18" charset="0"/>
              </a:rPr>
              <a:t>La terapia - diffusione avviene in prossimità/sotto l’elettrodo attivo ed in profondità.</a:t>
            </a:r>
          </a:p>
          <a:p>
            <a:pPr algn="ctr" eaLnBrk="1" hangingPunct="1">
              <a:lnSpc>
                <a:spcPct val="90000"/>
              </a:lnSpc>
              <a:spcBef>
                <a:spcPct val="20000"/>
              </a:spcBef>
            </a:pPr>
            <a:r>
              <a:rPr lang="it-IT" altLang="it-IT" dirty="0">
                <a:latin typeface="+mn-lt"/>
                <a:cs typeface="Times New Roman" panose="02020603050405020304" pitchFamily="18" charset="0"/>
              </a:rPr>
              <a:t>L’elettrodo Capacitivo deve sempre essere eseguito in movimento/Massaggio o Statico</a:t>
            </a:r>
          </a:p>
          <a:p>
            <a:pPr algn="ctr" eaLnBrk="1" hangingPunct="1">
              <a:lnSpc>
                <a:spcPct val="90000"/>
              </a:lnSpc>
              <a:spcBef>
                <a:spcPct val="20000"/>
              </a:spcBef>
            </a:pPr>
            <a:r>
              <a:rPr lang="it-IT" altLang="it-IT" dirty="0">
                <a:latin typeface="+mn-lt"/>
                <a:cs typeface="Times New Roman" panose="02020603050405020304" pitchFamily="18" charset="0"/>
              </a:rPr>
              <a:t>La posizione dell’elettrodo neutro è meno importante  rispetto al metodo Resistivo.</a:t>
            </a:r>
            <a:endParaRPr lang="it-IT" altLang="it-IT" dirty="0">
              <a:latin typeface="+mn-lt"/>
            </a:endParaRPr>
          </a:p>
        </p:txBody>
      </p:sp>
      <p:sp>
        <p:nvSpPr>
          <p:cNvPr id="37893" name="Titolo 1">
            <a:extLst>
              <a:ext uri="{FF2B5EF4-FFF2-40B4-BE49-F238E27FC236}">
                <a16:creationId xmlns:a16="http://schemas.microsoft.com/office/drawing/2014/main" id="{04A84B0B-218F-79F9-BAE6-C03E79489256}"/>
              </a:ext>
            </a:extLst>
          </p:cNvPr>
          <p:cNvSpPr>
            <a:spLocks noGrp="1"/>
          </p:cNvSpPr>
          <p:nvPr>
            <p:ph type="title"/>
          </p:nvPr>
        </p:nvSpPr>
        <p:spPr>
          <a:xfrm>
            <a:off x="3574065" y="390120"/>
            <a:ext cx="4852462" cy="777875"/>
          </a:xfrm>
        </p:spPr>
        <p:txBody>
          <a:bodyPr>
            <a:normAutofit fontScale="90000"/>
          </a:bodyPr>
          <a:lstStyle/>
          <a:p>
            <a:pPr algn="ctr" eaLnBrk="1" hangingPunct="1"/>
            <a:r>
              <a:rPr lang="it-IT" altLang="it-IT" sz="3200" b="1" dirty="0">
                <a:latin typeface="+mn-lt"/>
              </a:rPr>
              <a:t>TECARTERAPIA</a:t>
            </a:r>
            <a:br>
              <a:rPr lang="it-IT" altLang="it-IT" sz="3200" b="1" dirty="0">
                <a:latin typeface="+mn-lt"/>
              </a:rPr>
            </a:br>
            <a:r>
              <a:rPr lang="it-IT" altLang="it-IT" sz="3200" b="1" dirty="0">
                <a:latin typeface="+mn-lt"/>
              </a:rPr>
              <a:t>Trasferimento CAPACITIVO</a:t>
            </a:r>
          </a:p>
        </p:txBody>
      </p:sp>
      <p:pic>
        <p:nvPicPr>
          <p:cNvPr id="2" name="Immagine 1">
            <a:extLst>
              <a:ext uri="{FF2B5EF4-FFF2-40B4-BE49-F238E27FC236}">
                <a16:creationId xmlns:a16="http://schemas.microsoft.com/office/drawing/2014/main" id="{128DAAE6-E9C1-ECCB-2A01-851A6F6A18C3}"/>
              </a:ext>
            </a:extLst>
          </p:cNvPr>
          <p:cNvPicPr>
            <a:picLocks noChangeAspect="1"/>
          </p:cNvPicPr>
          <p:nvPr/>
        </p:nvPicPr>
        <p:blipFill>
          <a:blip r:embed="rId4"/>
          <a:stretch>
            <a:fillRect/>
          </a:stretch>
        </p:blipFill>
        <p:spPr>
          <a:xfrm>
            <a:off x="4163366" y="1399768"/>
            <a:ext cx="3865268" cy="272598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olo 1">
            <a:extLst>
              <a:ext uri="{FF2B5EF4-FFF2-40B4-BE49-F238E27FC236}">
                <a16:creationId xmlns:a16="http://schemas.microsoft.com/office/drawing/2014/main" id="{7D795318-1333-C7EF-0452-8CF699CDBFE5}"/>
              </a:ext>
            </a:extLst>
          </p:cNvPr>
          <p:cNvSpPr>
            <a:spLocks noGrp="1"/>
          </p:cNvSpPr>
          <p:nvPr>
            <p:ph type="title"/>
          </p:nvPr>
        </p:nvSpPr>
        <p:spPr>
          <a:xfrm>
            <a:off x="3510740" y="272837"/>
            <a:ext cx="4845378" cy="777875"/>
          </a:xfrm>
        </p:spPr>
        <p:txBody>
          <a:bodyPr>
            <a:normAutofit fontScale="90000"/>
          </a:bodyPr>
          <a:lstStyle/>
          <a:p>
            <a:pPr algn="ctr" eaLnBrk="1" hangingPunct="1"/>
            <a:r>
              <a:rPr lang="it-IT" altLang="it-IT" sz="3200" b="1" dirty="0">
                <a:latin typeface="+mn-lt"/>
              </a:rPr>
              <a:t>TECARTERAPIA</a:t>
            </a:r>
            <a:br>
              <a:rPr lang="it-IT" altLang="it-IT" sz="3200" b="1" dirty="0">
                <a:latin typeface="+mn-lt"/>
              </a:rPr>
            </a:br>
            <a:r>
              <a:rPr lang="it-IT" altLang="it-IT" sz="3200" b="1" dirty="0">
                <a:latin typeface="+mn-lt"/>
              </a:rPr>
              <a:t>Trasferimento RESISTIVO</a:t>
            </a:r>
          </a:p>
        </p:txBody>
      </p:sp>
      <p:pic>
        <p:nvPicPr>
          <p:cNvPr id="38915" name="Picture 6" descr="sezione gamba_RES">
            <a:extLst>
              <a:ext uri="{FF2B5EF4-FFF2-40B4-BE49-F238E27FC236}">
                <a16:creationId xmlns:a16="http://schemas.microsoft.com/office/drawing/2014/main" id="{5DD52C49-FA76-7FBA-2509-C12C975DC31C}"/>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602972" y="180997"/>
            <a:ext cx="2756457" cy="4227639"/>
          </a:xfrm>
          <a:noFill/>
        </p:spPr>
      </p:pic>
      <p:pic>
        <p:nvPicPr>
          <p:cNvPr id="38916" name="Picture 5" descr="sezione gamba_caricheRES">
            <a:extLst>
              <a:ext uri="{FF2B5EF4-FFF2-40B4-BE49-F238E27FC236}">
                <a16:creationId xmlns:a16="http://schemas.microsoft.com/office/drawing/2014/main" id="{CB508BC0-1A90-BBAC-B76B-D0AF14FB7F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07429" y="155345"/>
            <a:ext cx="2756457" cy="4253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7" name="CasellaDiTesto 5">
            <a:extLst>
              <a:ext uri="{FF2B5EF4-FFF2-40B4-BE49-F238E27FC236}">
                <a16:creationId xmlns:a16="http://schemas.microsoft.com/office/drawing/2014/main" id="{9433685C-88CB-77CD-98D6-998E84B09ACD}"/>
              </a:ext>
            </a:extLst>
          </p:cNvPr>
          <p:cNvSpPr txBox="1">
            <a:spLocks noChangeArrowheads="1"/>
          </p:cNvSpPr>
          <p:nvPr/>
        </p:nvSpPr>
        <p:spPr bwMode="auto">
          <a:xfrm>
            <a:off x="293802" y="4583839"/>
            <a:ext cx="11604396" cy="200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eaLnBrk="1" hangingPunct="1">
              <a:lnSpc>
                <a:spcPct val="90000"/>
              </a:lnSpc>
              <a:spcBef>
                <a:spcPct val="20000"/>
              </a:spcBef>
            </a:pPr>
            <a:r>
              <a:rPr lang="it-IT" altLang="it-IT" b="1" dirty="0">
                <a:latin typeface="+mn-lt"/>
                <a:cs typeface="Times New Roman" panose="02020603050405020304" pitchFamily="18" charset="0"/>
              </a:rPr>
              <a:t>IL TRASFERIMENTO ENERGETICO RESISTIVO </a:t>
            </a:r>
            <a:r>
              <a:rPr lang="it-IT" altLang="it-IT" dirty="0">
                <a:latin typeface="+mn-lt"/>
                <a:cs typeface="Times New Roman" panose="02020603050405020304" pitchFamily="18" charset="0"/>
              </a:rPr>
              <a:t>È UN TRATTAMENTO CHE INVESTITE CON MAGGIOR INFLUENZA PARTI </a:t>
            </a:r>
            <a:r>
              <a:rPr lang="it-IT" altLang="it-IT" b="1" dirty="0">
                <a:latin typeface="+mn-lt"/>
                <a:cs typeface="Times New Roman" panose="02020603050405020304" pitchFamily="18" charset="0"/>
              </a:rPr>
              <a:t>TENDINEE, CARTILAGINEE E OSSEE FINO A  COINVOLGERE L’INTERA ARTICOLAZIONE</a:t>
            </a:r>
            <a:r>
              <a:rPr lang="it-IT" altLang="it-IT" dirty="0">
                <a:latin typeface="+mn-lt"/>
                <a:cs typeface="Times New Roman" panose="02020603050405020304" pitchFamily="18" charset="0"/>
              </a:rPr>
              <a:t>.</a:t>
            </a:r>
          </a:p>
          <a:p>
            <a:pPr algn="ctr" eaLnBrk="1" hangingPunct="1">
              <a:lnSpc>
                <a:spcPct val="90000"/>
              </a:lnSpc>
              <a:spcBef>
                <a:spcPct val="20000"/>
              </a:spcBef>
            </a:pPr>
            <a:endParaRPr lang="it-IT" altLang="it-IT" dirty="0">
              <a:latin typeface="+mn-lt"/>
              <a:cs typeface="Times New Roman" panose="02020603050405020304" pitchFamily="18" charset="0"/>
            </a:endParaRPr>
          </a:p>
          <a:p>
            <a:pPr algn="ctr" eaLnBrk="1" hangingPunct="1">
              <a:lnSpc>
                <a:spcPct val="90000"/>
              </a:lnSpc>
              <a:spcBef>
                <a:spcPct val="20000"/>
              </a:spcBef>
            </a:pPr>
            <a:r>
              <a:rPr lang="it-IT" altLang="it-IT" dirty="0">
                <a:latin typeface="+mn-lt"/>
                <a:cs typeface="Times New Roman" panose="02020603050405020304" pitchFamily="18" charset="0"/>
              </a:rPr>
              <a:t>Importante è la posizione dell’elettrodo attivo e dell’elettrodo neutro, per definire un percorso all’interno del quale il flusso TRC si manifesta.</a:t>
            </a:r>
          </a:p>
          <a:p>
            <a:pPr algn="ctr" eaLnBrk="1" hangingPunct="1">
              <a:lnSpc>
                <a:spcPct val="90000"/>
              </a:lnSpc>
              <a:spcBef>
                <a:spcPct val="20000"/>
              </a:spcBef>
            </a:pPr>
            <a:r>
              <a:rPr lang="it-IT" altLang="it-IT" dirty="0">
                <a:latin typeface="+mn-lt"/>
                <a:cs typeface="Times New Roman" panose="02020603050405020304" pitchFamily="18" charset="0"/>
              </a:rPr>
              <a:t>Considerando che la terapia si diffonde in profondità ed anche sul distretto dell’Attivo verso il Neutro, si comprende che è importante il posizionamento degli elettrodi</a:t>
            </a:r>
            <a:endParaRPr lang="it-IT" altLang="it-IT" dirty="0">
              <a:latin typeface="+mn-lt"/>
            </a:endParaRPr>
          </a:p>
        </p:txBody>
      </p:sp>
      <p:pic>
        <p:nvPicPr>
          <p:cNvPr id="2" name="Immagine 1">
            <a:extLst>
              <a:ext uri="{FF2B5EF4-FFF2-40B4-BE49-F238E27FC236}">
                <a16:creationId xmlns:a16="http://schemas.microsoft.com/office/drawing/2014/main" id="{AE13BE87-95E5-BED5-B5E2-2921213729DC}"/>
              </a:ext>
            </a:extLst>
          </p:cNvPr>
          <p:cNvPicPr>
            <a:picLocks noChangeAspect="1"/>
          </p:cNvPicPr>
          <p:nvPr/>
        </p:nvPicPr>
        <p:blipFill>
          <a:blip r:embed="rId4"/>
          <a:stretch>
            <a:fillRect/>
          </a:stretch>
        </p:blipFill>
        <p:spPr>
          <a:xfrm>
            <a:off x="3777768" y="1143968"/>
            <a:ext cx="4311322" cy="326466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5E96E2E6-CDAE-3C69-A96F-E668898C3760}"/>
              </a:ext>
            </a:extLst>
          </p:cNvPr>
          <p:cNvPicPr>
            <a:picLocks noChangeAspect="1"/>
          </p:cNvPicPr>
          <p:nvPr/>
        </p:nvPicPr>
        <p:blipFill>
          <a:blip r:embed="rId2"/>
          <a:stretch>
            <a:fillRect/>
          </a:stretch>
        </p:blipFill>
        <p:spPr>
          <a:xfrm>
            <a:off x="87308" y="373979"/>
            <a:ext cx="11865879" cy="6110042"/>
          </a:xfrm>
          <a:prstGeom prst="rect">
            <a:avLst/>
          </a:prstGeom>
        </p:spPr>
      </p:pic>
    </p:spTree>
    <p:extLst>
      <p:ext uri="{BB962C8B-B14F-4D97-AF65-F5344CB8AC3E}">
        <p14:creationId xmlns:p14="http://schemas.microsoft.com/office/powerpoint/2010/main" val="28589113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B97EEBFF-D1FA-B4DB-F049-67D49E3EBD88}"/>
              </a:ext>
            </a:extLst>
          </p:cNvPr>
          <p:cNvSpPr txBox="1"/>
          <p:nvPr/>
        </p:nvSpPr>
        <p:spPr>
          <a:xfrm>
            <a:off x="2887520" y="235670"/>
            <a:ext cx="6803144" cy="461665"/>
          </a:xfrm>
          <a:prstGeom prst="rect">
            <a:avLst/>
          </a:prstGeom>
          <a:noFill/>
        </p:spPr>
        <p:txBody>
          <a:bodyPr wrap="none" rtlCol="0">
            <a:spAutoFit/>
          </a:bodyPr>
          <a:lstStyle/>
          <a:p>
            <a:pPr algn="ctr"/>
            <a:r>
              <a:rPr lang="it-IT" sz="2400" b="1" dirty="0"/>
              <a:t>RICERCHE SCIENTIFICHE SULLA TECAR …. EVIDENZE?</a:t>
            </a:r>
          </a:p>
        </p:txBody>
      </p:sp>
      <p:pic>
        <p:nvPicPr>
          <p:cNvPr id="3" name="Immagine 2">
            <a:extLst>
              <a:ext uri="{FF2B5EF4-FFF2-40B4-BE49-F238E27FC236}">
                <a16:creationId xmlns:a16="http://schemas.microsoft.com/office/drawing/2014/main" id="{E45664BA-FFF2-8BFE-079A-E08422604220}"/>
              </a:ext>
            </a:extLst>
          </p:cNvPr>
          <p:cNvPicPr>
            <a:picLocks noChangeAspect="1"/>
          </p:cNvPicPr>
          <p:nvPr/>
        </p:nvPicPr>
        <p:blipFill>
          <a:blip r:embed="rId2"/>
          <a:stretch>
            <a:fillRect/>
          </a:stretch>
        </p:blipFill>
        <p:spPr>
          <a:xfrm>
            <a:off x="1659117" y="1002310"/>
            <a:ext cx="9259951" cy="5784988"/>
          </a:xfrm>
          <a:prstGeom prst="rect">
            <a:avLst/>
          </a:prstGeom>
        </p:spPr>
      </p:pic>
      <p:sp>
        <p:nvSpPr>
          <p:cNvPr id="4" name="Ovale 3">
            <a:extLst>
              <a:ext uri="{FF2B5EF4-FFF2-40B4-BE49-F238E27FC236}">
                <a16:creationId xmlns:a16="http://schemas.microsoft.com/office/drawing/2014/main" id="{EE756011-33B8-E7FC-A026-0C2B5218C8BE}"/>
              </a:ext>
            </a:extLst>
          </p:cNvPr>
          <p:cNvSpPr/>
          <p:nvPr/>
        </p:nvSpPr>
        <p:spPr>
          <a:xfrm>
            <a:off x="3252247" y="2366128"/>
            <a:ext cx="1432875" cy="443059"/>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947980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AC0A81FC-FFB6-C949-76E8-673E4001E431}"/>
              </a:ext>
            </a:extLst>
          </p:cNvPr>
          <p:cNvSpPr txBox="1"/>
          <p:nvPr/>
        </p:nvSpPr>
        <p:spPr>
          <a:xfrm>
            <a:off x="2619014" y="353942"/>
            <a:ext cx="6803144" cy="461665"/>
          </a:xfrm>
          <a:prstGeom prst="rect">
            <a:avLst/>
          </a:prstGeom>
          <a:noFill/>
        </p:spPr>
        <p:txBody>
          <a:bodyPr wrap="none" rtlCol="0">
            <a:spAutoFit/>
          </a:bodyPr>
          <a:lstStyle/>
          <a:p>
            <a:pPr algn="ctr"/>
            <a:r>
              <a:rPr lang="it-IT" sz="2400" b="1" dirty="0"/>
              <a:t>RICERCHE SCIENTIFICHE SULLA TECAR …. EVIDENZE?</a:t>
            </a:r>
          </a:p>
        </p:txBody>
      </p:sp>
      <p:pic>
        <p:nvPicPr>
          <p:cNvPr id="3" name="Immagine 2">
            <a:extLst>
              <a:ext uri="{FF2B5EF4-FFF2-40B4-BE49-F238E27FC236}">
                <a16:creationId xmlns:a16="http://schemas.microsoft.com/office/drawing/2014/main" id="{CF129244-39C8-AB80-F034-95C309A47056}"/>
              </a:ext>
            </a:extLst>
          </p:cNvPr>
          <p:cNvPicPr>
            <a:picLocks noChangeAspect="1"/>
          </p:cNvPicPr>
          <p:nvPr/>
        </p:nvPicPr>
        <p:blipFill>
          <a:blip r:embed="rId2"/>
          <a:stretch>
            <a:fillRect/>
          </a:stretch>
        </p:blipFill>
        <p:spPr>
          <a:xfrm>
            <a:off x="1935069" y="1070130"/>
            <a:ext cx="8321862" cy="5608621"/>
          </a:xfrm>
          <a:prstGeom prst="rect">
            <a:avLst/>
          </a:prstGeom>
        </p:spPr>
      </p:pic>
      <p:sp>
        <p:nvSpPr>
          <p:cNvPr id="4" name="Ovale 3">
            <a:extLst>
              <a:ext uri="{FF2B5EF4-FFF2-40B4-BE49-F238E27FC236}">
                <a16:creationId xmlns:a16="http://schemas.microsoft.com/office/drawing/2014/main" id="{1119E074-80C4-DD1F-03DC-7C8A8E472B1A}"/>
              </a:ext>
            </a:extLst>
          </p:cNvPr>
          <p:cNvSpPr/>
          <p:nvPr/>
        </p:nvSpPr>
        <p:spPr>
          <a:xfrm>
            <a:off x="3289956" y="3082566"/>
            <a:ext cx="1970202" cy="556180"/>
          </a:xfrm>
          <a:prstGeom prst="ellipse">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1798500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Graphical user interface, text, application&#10;&#10;Description automatically generated">
            <a:extLst>
              <a:ext uri="{FF2B5EF4-FFF2-40B4-BE49-F238E27FC236}">
                <a16:creationId xmlns:a16="http://schemas.microsoft.com/office/drawing/2014/main" id="{A1806259-284A-65BC-2D9F-422E2FA3B9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694" y="1910208"/>
            <a:ext cx="4614839" cy="1663343"/>
          </a:xfrm>
          <a:prstGeom prst="rect">
            <a:avLst/>
          </a:prstGeom>
        </p:spPr>
      </p:pic>
      <p:pic>
        <p:nvPicPr>
          <p:cNvPr id="4" name="Picture 3">
            <a:extLst>
              <a:ext uri="{FF2B5EF4-FFF2-40B4-BE49-F238E27FC236}">
                <a16:creationId xmlns:a16="http://schemas.microsoft.com/office/drawing/2014/main" id="{28E809AC-E765-3C77-99E3-A0A6D87C09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449" y="3990656"/>
            <a:ext cx="6567478" cy="1224071"/>
          </a:xfrm>
          <a:prstGeom prst="rect">
            <a:avLst/>
          </a:prstGeom>
        </p:spPr>
      </p:pic>
      <p:pic>
        <p:nvPicPr>
          <p:cNvPr id="5" name="Picture 4" descr="Graphical user interface, text, application&#10;&#10;Description automatically generated">
            <a:extLst>
              <a:ext uri="{FF2B5EF4-FFF2-40B4-BE49-F238E27FC236}">
                <a16:creationId xmlns:a16="http://schemas.microsoft.com/office/drawing/2014/main" id="{04535F73-FF48-58A0-5354-EFF950F246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2402" y="164309"/>
            <a:ext cx="5518149" cy="1791607"/>
          </a:xfrm>
          <a:prstGeom prst="rect">
            <a:avLst/>
          </a:prstGeom>
        </p:spPr>
      </p:pic>
      <p:pic>
        <p:nvPicPr>
          <p:cNvPr id="6" name="Picture 3" descr="Text&#10;&#10;Description automatically generated">
            <a:extLst>
              <a:ext uri="{FF2B5EF4-FFF2-40B4-BE49-F238E27FC236}">
                <a16:creationId xmlns:a16="http://schemas.microsoft.com/office/drawing/2014/main" id="{60E472D4-FA0B-41C4-7E4E-67E131C5AA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2913" y="5538252"/>
            <a:ext cx="4568062" cy="1143861"/>
          </a:xfrm>
          <a:prstGeom prst="rect">
            <a:avLst/>
          </a:prstGeom>
        </p:spPr>
      </p:pic>
      <p:pic>
        <p:nvPicPr>
          <p:cNvPr id="7" name="Picture 3" descr="Text&#10;&#10;Description automatically generated">
            <a:extLst>
              <a:ext uri="{FF2B5EF4-FFF2-40B4-BE49-F238E27FC236}">
                <a16:creationId xmlns:a16="http://schemas.microsoft.com/office/drawing/2014/main" id="{064AA2F7-0E9F-4FE1-2E62-31CBF108FD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5804" y="5331935"/>
            <a:ext cx="5503917" cy="1350179"/>
          </a:xfrm>
          <a:prstGeom prst="rect">
            <a:avLst/>
          </a:prstGeom>
        </p:spPr>
      </p:pic>
      <p:pic>
        <p:nvPicPr>
          <p:cNvPr id="8" name="Picture 5" descr="Text&#10;&#10;Description automatically generated">
            <a:extLst>
              <a:ext uri="{FF2B5EF4-FFF2-40B4-BE49-F238E27FC236}">
                <a16:creationId xmlns:a16="http://schemas.microsoft.com/office/drawing/2014/main" id="{64CE9651-5A33-2FAB-8C3D-3E199D83C2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94172" y="3289683"/>
            <a:ext cx="2726379" cy="1925045"/>
          </a:xfrm>
          <a:prstGeom prst="rect">
            <a:avLst/>
          </a:prstGeom>
        </p:spPr>
      </p:pic>
      <p:pic>
        <p:nvPicPr>
          <p:cNvPr id="9" name="Picture 4" descr="Text&#10;&#10;Description automatically generated">
            <a:extLst>
              <a:ext uri="{FF2B5EF4-FFF2-40B4-BE49-F238E27FC236}">
                <a16:creationId xmlns:a16="http://schemas.microsoft.com/office/drawing/2014/main" id="{65ABED3E-F163-01A1-04C9-FB4F26C1249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1050" y="129940"/>
            <a:ext cx="5218913" cy="1616334"/>
          </a:xfrm>
          <a:prstGeom prst="rect">
            <a:avLst/>
          </a:prstGeom>
        </p:spPr>
      </p:pic>
      <p:pic>
        <p:nvPicPr>
          <p:cNvPr id="10" name="Imagen 11">
            <a:extLst>
              <a:ext uri="{FF2B5EF4-FFF2-40B4-BE49-F238E27FC236}">
                <a16:creationId xmlns:a16="http://schemas.microsoft.com/office/drawing/2014/main" id="{0A131029-7BAF-9029-797F-BB72B2047A25}"/>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5632843" y="2113494"/>
            <a:ext cx="3628633" cy="1751941"/>
          </a:xfrm>
          <a:prstGeom prst="rect">
            <a:avLst/>
          </a:prstGeom>
          <a:ln>
            <a:noFill/>
          </a:ln>
          <a:effectLst/>
        </p:spPr>
      </p:pic>
    </p:spTree>
    <p:extLst>
      <p:ext uri="{BB962C8B-B14F-4D97-AF65-F5344CB8AC3E}">
        <p14:creationId xmlns:p14="http://schemas.microsoft.com/office/powerpoint/2010/main" val="890414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6F62DE50-37DB-A7CF-91C6-4C73EFE5C076}"/>
              </a:ext>
            </a:extLst>
          </p:cNvPr>
          <p:cNvSpPr txBox="1"/>
          <p:nvPr/>
        </p:nvSpPr>
        <p:spPr>
          <a:xfrm>
            <a:off x="141404" y="1316413"/>
            <a:ext cx="7777112" cy="2602572"/>
          </a:xfrm>
          <a:prstGeom prst="rect">
            <a:avLst/>
          </a:prstGeom>
          <a:noFill/>
        </p:spPr>
        <p:txBody>
          <a:bodyPr wrap="square">
            <a:spAutoFit/>
          </a:bodyPr>
          <a:lstStyle/>
          <a:p>
            <a:pPr algn="ctr" fontAlgn="base">
              <a:lnSpc>
                <a:spcPts val="1875"/>
              </a:lnSpc>
              <a:spcAft>
                <a:spcPts val="750"/>
              </a:spcAft>
            </a:pPr>
            <a:r>
              <a:rPr lang="it-IT" sz="2400" b="1" kern="0" dirty="0">
                <a:effectLst/>
                <a:ea typeface="Times New Roman" panose="02020603050405020304" pitchFamily="18" charset="0"/>
                <a:cs typeface="Times New Roman" panose="02020603050405020304" pitchFamily="18" charset="0"/>
              </a:rPr>
              <a:t>Cenni di Storia</a:t>
            </a:r>
            <a:endParaRPr lang="it-IT" sz="2400" kern="100" dirty="0">
              <a:effectLst/>
              <a:ea typeface="Calibri" panose="020F0502020204030204" pitchFamily="34" charset="0"/>
              <a:cs typeface="Times New Roman" panose="02020603050405020304" pitchFamily="18" charset="0"/>
            </a:endParaRPr>
          </a:p>
          <a:p>
            <a:pPr algn="ctr" fontAlgn="base">
              <a:lnSpc>
                <a:spcPct val="107000"/>
              </a:lnSpc>
              <a:spcAft>
                <a:spcPts val="800"/>
              </a:spcAft>
            </a:pPr>
            <a:r>
              <a:rPr lang="it-IT" kern="0" dirty="0">
                <a:effectLst/>
                <a:ea typeface="Times New Roman" panose="02020603050405020304" pitchFamily="18" charset="0"/>
                <a:cs typeface="Times New Roman" panose="02020603050405020304" pitchFamily="18" charset="0"/>
              </a:rPr>
              <a:t>Sebbene la </a:t>
            </a:r>
            <a:r>
              <a:rPr lang="it-IT" kern="0" dirty="0" err="1">
                <a:effectLst/>
                <a:ea typeface="Times New Roman" panose="02020603050405020304" pitchFamily="18" charset="0"/>
                <a:cs typeface="Times New Roman" panose="02020603050405020304" pitchFamily="18" charset="0"/>
              </a:rPr>
              <a:t>Tecarterapia</a:t>
            </a:r>
            <a:r>
              <a:rPr lang="it-IT" kern="0" dirty="0">
                <a:effectLst/>
                <a:ea typeface="Times New Roman" panose="02020603050405020304" pitchFamily="18" charset="0"/>
                <a:cs typeface="Times New Roman" panose="02020603050405020304" pitchFamily="18" charset="0"/>
              </a:rPr>
              <a:t> abbia acquisito una certa popolarità soltanto negli ultimi decenni, i principi di funzionamento che vi stanno alla base sono molto più antichi. A proporli per la prima volta, infatti, fu il medico e fisico francese </a:t>
            </a:r>
            <a:r>
              <a:rPr lang="it-IT" b="1" kern="0" dirty="0">
                <a:effectLst/>
                <a:ea typeface="Times New Roman" panose="02020603050405020304" pitchFamily="18" charset="0"/>
                <a:cs typeface="Times New Roman" panose="02020603050405020304" pitchFamily="18" charset="0"/>
              </a:rPr>
              <a:t>Jacques Arsène d'</a:t>
            </a:r>
            <a:r>
              <a:rPr lang="it-IT" b="1" kern="0" dirty="0" err="1">
                <a:effectLst/>
                <a:ea typeface="Times New Roman" panose="02020603050405020304" pitchFamily="18" charset="0"/>
                <a:cs typeface="Times New Roman" panose="02020603050405020304" pitchFamily="18" charset="0"/>
              </a:rPr>
              <a:t>Arsonval</a:t>
            </a:r>
            <a:r>
              <a:rPr lang="it-IT" kern="0" dirty="0">
                <a:effectLst/>
                <a:ea typeface="Times New Roman" panose="02020603050405020304" pitchFamily="18" charset="0"/>
                <a:cs typeface="Times New Roman" panose="02020603050405020304" pitchFamily="18" charset="0"/>
              </a:rPr>
              <a:t>, nel lontano </a:t>
            </a:r>
            <a:r>
              <a:rPr lang="it-IT" b="1" kern="0" dirty="0">
                <a:effectLst/>
                <a:ea typeface="Times New Roman" panose="02020603050405020304" pitchFamily="18" charset="0"/>
                <a:cs typeface="Times New Roman" panose="02020603050405020304" pitchFamily="18" charset="0"/>
              </a:rPr>
              <a:t>1890</a:t>
            </a:r>
            <a:r>
              <a:rPr lang="it-IT" kern="0" dirty="0">
                <a:effectLst/>
                <a:ea typeface="Times New Roman" panose="02020603050405020304" pitchFamily="18" charset="0"/>
                <a:cs typeface="Times New Roman" panose="02020603050405020304" pitchFamily="18" charset="0"/>
              </a:rPr>
              <a:t>.</a:t>
            </a:r>
            <a:endParaRPr lang="it-IT" kern="100" dirty="0">
              <a:effectLst/>
              <a:ea typeface="Calibri" panose="020F0502020204030204" pitchFamily="34" charset="0"/>
              <a:cs typeface="Times New Roman" panose="02020603050405020304" pitchFamily="18" charset="0"/>
            </a:endParaRPr>
          </a:p>
          <a:p>
            <a:pPr algn="ctr" fontAlgn="base">
              <a:lnSpc>
                <a:spcPct val="107000"/>
              </a:lnSpc>
              <a:spcAft>
                <a:spcPts val="800"/>
              </a:spcAft>
            </a:pPr>
            <a:r>
              <a:rPr lang="it-IT" kern="0" dirty="0">
                <a:effectLst/>
                <a:ea typeface="Times New Roman" panose="02020603050405020304" pitchFamily="18" charset="0"/>
                <a:cs typeface="Times New Roman" panose="02020603050405020304" pitchFamily="18" charset="0"/>
              </a:rPr>
              <a:t>Dopo d'</a:t>
            </a:r>
            <a:r>
              <a:rPr lang="it-IT" kern="0" dirty="0" err="1">
                <a:effectLst/>
                <a:ea typeface="Times New Roman" panose="02020603050405020304" pitchFamily="18" charset="0"/>
                <a:cs typeface="Times New Roman" panose="02020603050405020304" pitchFamily="18" charset="0"/>
              </a:rPr>
              <a:t>Arsonval</a:t>
            </a:r>
            <a:r>
              <a:rPr lang="it-IT" kern="0" dirty="0">
                <a:effectLst/>
                <a:ea typeface="Times New Roman" panose="02020603050405020304" pitchFamily="18" charset="0"/>
                <a:cs typeface="Times New Roman" panose="02020603050405020304" pitchFamily="18" charset="0"/>
              </a:rPr>
              <a:t>, diversi altri studiosi e inventori si cimentarono in progetti simili: fra questi, spicca il medico inglese </a:t>
            </a:r>
            <a:r>
              <a:rPr lang="it-IT" b="1" kern="0" dirty="0">
                <a:effectLst/>
                <a:ea typeface="Times New Roman" panose="02020603050405020304" pitchFamily="18" charset="0"/>
                <a:cs typeface="Times New Roman" panose="02020603050405020304" pitchFamily="18" charset="0"/>
              </a:rPr>
              <a:t>William Beaumont</a:t>
            </a:r>
            <a:r>
              <a:rPr lang="it-IT" kern="0" dirty="0">
                <a:effectLst/>
                <a:ea typeface="Times New Roman" panose="02020603050405020304" pitchFamily="18" charset="0"/>
                <a:cs typeface="Times New Roman" panose="02020603050405020304" pitchFamily="18" charset="0"/>
              </a:rPr>
              <a:t>, il quale nel 1939 lavorò anche alla realizzazione del primo strumento elettromedicale.</a:t>
            </a:r>
            <a:endParaRPr lang="it-IT" kern="0" dirty="0">
              <a:ea typeface="Times New Roman" panose="02020603050405020304" pitchFamily="18" charset="0"/>
              <a:cs typeface="Times New Roman" panose="02020603050405020304" pitchFamily="18" charset="0"/>
            </a:endParaRPr>
          </a:p>
        </p:txBody>
      </p:sp>
      <p:pic>
        <p:nvPicPr>
          <p:cNvPr id="2" name="Immagine 1">
            <a:extLst>
              <a:ext uri="{FF2B5EF4-FFF2-40B4-BE49-F238E27FC236}">
                <a16:creationId xmlns:a16="http://schemas.microsoft.com/office/drawing/2014/main" id="{443C4B3F-8DA6-83F7-B54B-87CFDD08F8C5}"/>
              </a:ext>
            </a:extLst>
          </p:cNvPr>
          <p:cNvPicPr>
            <a:picLocks noChangeAspect="1"/>
          </p:cNvPicPr>
          <p:nvPr/>
        </p:nvPicPr>
        <p:blipFill>
          <a:blip r:embed="rId2"/>
          <a:stretch>
            <a:fillRect/>
          </a:stretch>
        </p:blipFill>
        <p:spPr>
          <a:xfrm>
            <a:off x="8267308" y="1160023"/>
            <a:ext cx="3560876" cy="3175115"/>
          </a:xfrm>
          <a:prstGeom prst="rect">
            <a:avLst/>
          </a:prstGeom>
        </p:spPr>
      </p:pic>
      <p:sp>
        <p:nvSpPr>
          <p:cNvPr id="7" name="CasellaDiTesto 6">
            <a:extLst>
              <a:ext uri="{FF2B5EF4-FFF2-40B4-BE49-F238E27FC236}">
                <a16:creationId xmlns:a16="http://schemas.microsoft.com/office/drawing/2014/main" id="{CDB01CAB-BB13-313C-6E16-0A2180C8DEC4}"/>
              </a:ext>
            </a:extLst>
          </p:cNvPr>
          <p:cNvSpPr txBox="1"/>
          <p:nvPr/>
        </p:nvSpPr>
        <p:spPr>
          <a:xfrm>
            <a:off x="395926" y="5266604"/>
            <a:ext cx="11432258" cy="1477328"/>
          </a:xfrm>
          <a:prstGeom prst="rect">
            <a:avLst/>
          </a:prstGeom>
          <a:noFill/>
        </p:spPr>
        <p:txBody>
          <a:bodyPr wrap="square">
            <a:spAutoFit/>
          </a:bodyPr>
          <a:lstStyle/>
          <a:p>
            <a:pPr algn="ctr"/>
            <a:r>
              <a:rPr lang="it-IT" kern="0" dirty="0">
                <a:effectLst/>
                <a:ea typeface="Times New Roman" panose="02020603050405020304" pitchFamily="18" charset="0"/>
                <a:cs typeface="Times New Roman" panose="02020603050405020304" pitchFamily="18" charset="0"/>
              </a:rPr>
              <a:t>Esperto di fisica, Beaumont coniò il termine di "</a:t>
            </a:r>
            <a:r>
              <a:rPr lang="it-IT" b="1" u="sng" kern="0" dirty="0">
                <a:effectLst/>
                <a:ea typeface="Times New Roman" panose="02020603050405020304" pitchFamily="18" charset="0"/>
                <a:cs typeface="Times New Roman" panose="02020603050405020304" pitchFamily="18" charset="0"/>
              </a:rPr>
              <a:t>diatermia</a:t>
            </a:r>
            <a:r>
              <a:rPr lang="it-IT" kern="0" dirty="0">
                <a:effectLst/>
                <a:ea typeface="Times New Roman" panose="02020603050405020304" pitchFamily="18" charset="0"/>
                <a:cs typeface="Times New Roman" panose="02020603050405020304" pitchFamily="18" charset="0"/>
              </a:rPr>
              <a:t>", per identificare il tipo di lavoro che stava portando avanti. </a:t>
            </a:r>
          </a:p>
          <a:p>
            <a:pPr algn="ctr"/>
            <a:endParaRPr lang="it-IT" kern="0" dirty="0">
              <a:effectLst/>
              <a:ea typeface="Times New Roman" panose="02020603050405020304" pitchFamily="18" charset="0"/>
              <a:cs typeface="Times New Roman" panose="02020603050405020304" pitchFamily="18" charset="0"/>
            </a:endParaRPr>
          </a:p>
          <a:p>
            <a:pPr algn="ctr"/>
            <a:r>
              <a:rPr lang="it-IT" kern="0" dirty="0">
                <a:effectLst/>
                <a:ea typeface="Times New Roman" panose="02020603050405020304" pitchFamily="18" charset="0"/>
                <a:cs typeface="Times New Roman" panose="02020603050405020304" pitchFamily="18" charset="0"/>
              </a:rPr>
              <a:t>Diatermia è una parola di origine greca, che deriva dall'unione di "dia" (</a:t>
            </a:r>
            <a:r>
              <a:rPr lang="it-IT" i="1" kern="0" dirty="0" err="1">
                <a:effectLst/>
                <a:ea typeface="Times New Roman" panose="02020603050405020304" pitchFamily="18" charset="0"/>
                <a:cs typeface="Times New Roman" panose="02020603050405020304" pitchFamily="18" charset="0"/>
              </a:rPr>
              <a:t>διά</a:t>
            </a:r>
            <a:r>
              <a:rPr lang="it-IT" kern="0" dirty="0">
                <a:effectLst/>
                <a:ea typeface="Times New Roman" panose="02020603050405020304" pitchFamily="18" charset="0"/>
                <a:cs typeface="Times New Roman" panose="02020603050405020304" pitchFamily="18" charset="0"/>
              </a:rPr>
              <a:t>), cioè "attraverso", e "thermos" (</a:t>
            </a:r>
            <a:r>
              <a:rPr lang="it-IT" i="1" kern="0" dirty="0" err="1">
                <a:effectLst/>
                <a:ea typeface="Times New Roman" panose="02020603050405020304" pitchFamily="18" charset="0"/>
                <a:cs typeface="Times New Roman" panose="02020603050405020304" pitchFamily="18" charset="0"/>
              </a:rPr>
              <a:t>ϑερμός</a:t>
            </a:r>
            <a:r>
              <a:rPr lang="it-IT" kern="0" dirty="0">
                <a:effectLst/>
                <a:ea typeface="Times New Roman" panose="02020603050405020304" pitchFamily="18" charset="0"/>
                <a:cs typeface="Times New Roman" panose="02020603050405020304" pitchFamily="18" charset="0"/>
              </a:rPr>
              <a:t>), cioè "calore"; letteralmente significa "</a:t>
            </a:r>
            <a:r>
              <a:rPr lang="it-IT" b="1" kern="0" dirty="0">
                <a:effectLst/>
                <a:ea typeface="Times New Roman" panose="02020603050405020304" pitchFamily="18" charset="0"/>
                <a:cs typeface="Times New Roman" panose="02020603050405020304" pitchFamily="18" charset="0"/>
              </a:rPr>
              <a:t>calore attraverso</a:t>
            </a:r>
            <a:r>
              <a:rPr lang="it-IT" kern="0" dirty="0">
                <a:effectLst/>
                <a:ea typeface="Times New Roman" panose="02020603050405020304" pitchFamily="18" charset="0"/>
                <a:cs typeface="Times New Roman" panose="02020603050405020304" pitchFamily="18" charset="0"/>
              </a:rPr>
              <a:t>", ma nel caso specifico richiama a una forma di calore proveniente dall'interno.</a:t>
            </a:r>
            <a:endParaRPr lang="it-IT" dirty="0"/>
          </a:p>
        </p:txBody>
      </p:sp>
    </p:spTree>
    <p:extLst>
      <p:ext uri="{BB962C8B-B14F-4D97-AF65-F5344CB8AC3E}">
        <p14:creationId xmlns:p14="http://schemas.microsoft.com/office/powerpoint/2010/main" val="409269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AF5E1F03-3DFA-8FA6-A102-92183B8CA1F0}"/>
              </a:ext>
            </a:extLst>
          </p:cNvPr>
          <p:cNvSpPr txBox="1"/>
          <p:nvPr/>
        </p:nvSpPr>
        <p:spPr>
          <a:xfrm>
            <a:off x="1870773" y="273378"/>
            <a:ext cx="8450455" cy="954107"/>
          </a:xfrm>
          <a:prstGeom prst="rect">
            <a:avLst/>
          </a:prstGeom>
          <a:noFill/>
        </p:spPr>
        <p:txBody>
          <a:bodyPr wrap="none" rtlCol="0">
            <a:spAutoFit/>
          </a:bodyPr>
          <a:lstStyle/>
          <a:p>
            <a:pPr algn="ctr"/>
            <a:r>
              <a:rPr lang="it-IT" sz="2800" b="1" dirty="0"/>
              <a:t>APPROFONDIMENTO SUI CRITERI DI SCELTA PER USARE </a:t>
            </a:r>
          </a:p>
          <a:p>
            <a:pPr algn="ctr"/>
            <a:r>
              <a:rPr lang="it-IT" sz="2800" b="1" dirty="0"/>
              <a:t>CORRETTAMENTE LA TECARTERAPIA</a:t>
            </a:r>
          </a:p>
        </p:txBody>
      </p:sp>
      <p:sp>
        <p:nvSpPr>
          <p:cNvPr id="4" name="CasellaDiTesto 3">
            <a:extLst>
              <a:ext uri="{FF2B5EF4-FFF2-40B4-BE49-F238E27FC236}">
                <a16:creationId xmlns:a16="http://schemas.microsoft.com/office/drawing/2014/main" id="{1F4EE5AD-644A-E28E-99CC-0F55D1EC7D6D}"/>
              </a:ext>
            </a:extLst>
          </p:cNvPr>
          <p:cNvSpPr txBox="1"/>
          <p:nvPr/>
        </p:nvSpPr>
        <p:spPr>
          <a:xfrm>
            <a:off x="303229" y="1509283"/>
            <a:ext cx="11585542" cy="2862322"/>
          </a:xfrm>
          <a:prstGeom prst="rect">
            <a:avLst/>
          </a:prstGeom>
          <a:noFill/>
        </p:spPr>
        <p:txBody>
          <a:bodyPr wrap="square">
            <a:spAutoFit/>
          </a:bodyPr>
          <a:lstStyle/>
          <a:p>
            <a:pPr algn="ctr" fontAlgn="base"/>
            <a:r>
              <a:rPr lang="it-IT" b="0" i="0" dirty="0">
                <a:effectLst/>
              </a:rPr>
              <a:t>La potenza e la modalità di trasferimento, più che in base alla patologia da trattare, va regolata in base a:</a:t>
            </a:r>
          </a:p>
          <a:p>
            <a:pPr algn="ctr" fontAlgn="base"/>
            <a:r>
              <a:rPr lang="it-IT" b="0" i="0" dirty="0">
                <a:effectLst/>
              </a:rPr>
              <a:t> </a:t>
            </a:r>
          </a:p>
          <a:p>
            <a:pPr algn="ctr" fontAlgn="base">
              <a:buFont typeface="Arial" panose="020B0604020202020204" pitchFamily="34" charset="0"/>
              <a:buChar char="•"/>
            </a:pPr>
            <a:r>
              <a:rPr lang="it-IT" b="0" i="1" dirty="0">
                <a:effectLst/>
              </a:rPr>
              <a:t>Stato della patologia acuta o cronica. </a:t>
            </a:r>
            <a:r>
              <a:rPr lang="it-IT" b="1" i="1" dirty="0">
                <a:effectLst/>
              </a:rPr>
              <a:t>Acuta</a:t>
            </a:r>
            <a:r>
              <a:rPr lang="it-IT" b="0" i="1" dirty="0">
                <a:effectLst/>
              </a:rPr>
              <a:t>= bassissima potenza. </a:t>
            </a:r>
            <a:r>
              <a:rPr lang="it-IT" b="1" i="1" dirty="0">
                <a:effectLst/>
              </a:rPr>
              <a:t>Cronica</a:t>
            </a:r>
            <a:r>
              <a:rPr lang="it-IT" b="0" i="1" dirty="0">
                <a:effectLst/>
              </a:rPr>
              <a:t>=alta potenza per svegliare il metabolismo</a:t>
            </a:r>
          </a:p>
          <a:p>
            <a:pPr algn="ctr" fontAlgn="base">
              <a:buFont typeface="Arial" panose="020B0604020202020204" pitchFamily="34" charset="0"/>
              <a:buChar char="•"/>
            </a:pPr>
            <a:endParaRPr lang="it-IT" b="0" i="0" dirty="0">
              <a:effectLst/>
            </a:endParaRPr>
          </a:p>
          <a:p>
            <a:pPr algn="ctr" fontAlgn="base">
              <a:buFont typeface="Arial" panose="020B0604020202020204" pitchFamily="34" charset="0"/>
              <a:buChar char="•"/>
            </a:pPr>
            <a:r>
              <a:rPr lang="it-IT" b="0" i="1" dirty="0">
                <a:effectLst/>
              </a:rPr>
              <a:t>Tipo di tessuto da trattare. Minore è metabolico un tessuto, maggiore dovrà essere la potenza. Esempio un tendine a riposo ha un metabolismo più basso di un muscolo a riposo (a parità di numero di cellule prese in considerazione)</a:t>
            </a:r>
          </a:p>
          <a:p>
            <a:pPr algn="ctr" fontAlgn="base">
              <a:buFont typeface="Arial" panose="020B0604020202020204" pitchFamily="34" charset="0"/>
              <a:buChar char="•"/>
            </a:pPr>
            <a:endParaRPr lang="it-IT" b="0" i="0" dirty="0">
              <a:effectLst/>
            </a:endParaRPr>
          </a:p>
          <a:p>
            <a:pPr algn="ctr" fontAlgn="base">
              <a:buFont typeface="Arial" panose="020B0604020202020204" pitchFamily="34" charset="0"/>
              <a:buChar char="•"/>
            </a:pPr>
            <a:r>
              <a:rPr lang="it-IT" b="0" i="1" dirty="0">
                <a:effectLst/>
              </a:rPr>
              <a:t>Profondità del tessuto da trattare. Più un tessuto è profondo, più bisognerà regolare la </a:t>
            </a:r>
            <a:r>
              <a:rPr lang="it-IT" b="0" i="1" dirty="0" err="1">
                <a:effectLst/>
              </a:rPr>
              <a:t>tecar</a:t>
            </a:r>
            <a:r>
              <a:rPr lang="it-IT" b="0" i="1" dirty="0">
                <a:effectLst/>
              </a:rPr>
              <a:t> su potenze elevate</a:t>
            </a:r>
          </a:p>
          <a:p>
            <a:pPr algn="ctr" fontAlgn="base">
              <a:buFont typeface="Arial" panose="020B0604020202020204" pitchFamily="34" charset="0"/>
              <a:buChar char="•"/>
            </a:pPr>
            <a:endParaRPr lang="it-IT" b="0" i="1" dirty="0">
              <a:effectLst/>
            </a:endParaRPr>
          </a:p>
          <a:p>
            <a:pPr algn="ctr" fontAlgn="base">
              <a:buFont typeface="Arial" panose="020B0604020202020204" pitchFamily="34" charset="0"/>
              <a:buChar char="•"/>
            </a:pPr>
            <a:r>
              <a:rPr lang="it-IT" i="1" dirty="0"/>
              <a:t>Tessuto ricco di acqua e sangue, oppure tessuto denso e resistente alla conduzione elettrica</a:t>
            </a:r>
            <a:endParaRPr lang="it-IT" b="0" i="0" dirty="0">
              <a:effectLst/>
            </a:endParaRPr>
          </a:p>
        </p:txBody>
      </p:sp>
      <p:sp>
        <p:nvSpPr>
          <p:cNvPr id="6" name="Rettangolo 5">
            <a:extLst>
              <a:ext uri="{FF2B5EF4-FFF2-40B4-BE49-F238E27FC236}">
                <a16:creationId xmlns:a16="http://schemas.microsoft.com/office/drawing/2014/main" id="{8C3E1AEF-E9E9-5C6C-AD1F-A50B2FDCAA7F}"/>
              </a:ext>
            </a:extLst>
          </p:cNvPr>
          <p:cNvSpPr/>
          <p:nvPr/>
        </p:nvSpPr>
        <p:spPr>
          <a:xfrm>
            <a:off x="3154970" y="5260654"/>
            <a:ext cx="5882059" cy="923330"/>
          </a:xfrm>
          <a:prstGeom prst="rect">
            <a:avLst/>
          </a:prstGeom>
          <a:noFill/>
        </p:spPr>
        <p:txBody>
          <a:bodyPr wrap="none" lIns="91440" tIns="45720" rIns="91440" bIns="45720">
            <a:spAutoFit/>
          </a:bodyPr>
          <a:lstStyle/>
          <a:p>
            <a:pPr algn="ctr"/>
            <a:r>
              <a:rPr lang="it-IT" sz="5400" b="0" i="1" cap="none" spc="0" dirty="0">
                <a:ln w="0"/>
                <a:solidFill>
                  <a:schemeClr val="tx1"/>
                </a:solidFill>
                <a:effectLst>
                  <a:outerShdw blurRad="38100" dist="38100" dir="2700000" algn="tl">
                    <a:srgbClr val="000000">
                      <a:alpha val="43137"/>
                    </a:srgbClr>
                  </a:outerShdw>
                </a:effectLst>
              </a:rPr>
              <a:t>PICCOLO ESEMPIO…</a:t>
            </a:r>
          </a:p>
        </p:txBody>
      </p:sp>
    </p:spTree>
    <p:extLst>
      <p:ext uri="{BB962C8B-B14F-4D97-AF65-F5344CB8AC3E}">
        <p14:creationId xmlns:p14="http://schemas.microsoft.com/office/powerpoint/2010/main" val="255225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5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fade">
                                      <p:cBhvr>
                                        <p:cTn id="17" dur="500"/>
                                        <p:tgtEl>
                                          <p:spTgt spid="4">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8" end="8"/>
                                            </p:txEl>
                                          </p:spTgt>
                                        </p:tgtEl>
                                        <p:attrNameLst>
                                          <p:attrName>style.visibility</p:attrName>
                                        </p:attrNameLst>
                                      </p:cBhvr>
                                      <p:to>
                                        <p:strVal val="visible"/>
                                      </p:to>
                                    </p:set>
                                    <p:animEffect transition="in" filter="fade">
                                      <p:cBhvr>
                                        <p:cTn id="22" dur="500"/>
                                        <p:tgtEl>
                                          <p:spTgt spid="4">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04CD6338-CD27-F1CC-F726-41D037E802E8}"/>
              </a:ext>
            </a:extLst>
          </p:cNvPr>
          <p:cNvSpPr txBox="1"/>
          <p:nvPr/>
        </p:nvSpPr>
        <p:spPr>
          <a:xfrm>
            <a:off x="708581" y="697139"/>
            <a:ext cx="10774837" cy="4801314"/>
          </a:xfrm>
          <a:prstGeom prst="rect">
            <a:avLst/>
          </a:prstGeom>
          <a:noFill/>
        </p:spPr>
        <p:txBody>
          <a:bodyPr wrap="square">
            <a:spAutoFit/>
          </a:bodyPr>
          <a:lstStyle/>
          <a:p>
            <a:pPr algn="ctr" fontAlgn="base"/>
            <a:r>
              <a:rPr lang="it-IT" sz="2400" b="1" i="1" dirty="0">
                <a:effectLst/>
              </a:rPr>
              <a:t>Se ci trovassimo ad avere a che fare con una impotenza funzionale di un arto, causata da scarsità di tono e trofismo della muscolatura dell’arto stesso</a:t>
            </a:r>
          </a:p>
          <a:p>
            <a:pPr algn="ctr" fontAlgn="base"/>
            <a:endParaRPr lang="it-IT" sz="2000" i="1" dirty="0"/>
          </a:p>
          <a:p>
            <a:pPr algn="ctr" fontAlgn="base"/>
            <a:endParaRPr lang="it-IT" sz="2000" b="0" i="1" dirty="0">
              <a:effectLst/>
            </a:endParaRPr>
          </a:p>
          <a:p>
            <a:pPr algn="ctr" fontAlgn="base"/>
            <a:endParaRPr lang="it-IT" sz="2000" b="0" i="0" dirty="0">
              <a:effectLst/>
            </a:endParaRPr>
          </a:p>
          <a:p>
            <a:pPr algn="ctr" fontAlgn="base"/>
            <a:r>
              <a:rPr lang="it-IT" b="0" i="0" dirty="0">
                <a:effectLst/>
              </a:rPr>
              <a:t>In questo caso sarebbe ottimale dividere la seduta in tre parti:</a:t>
            </a:r>
          </a:p>
          <a:p>
            <a:pPr algn="ctr" fontAlgn="base"/>
            <a:endParaRPr lang="it-IT" b="0" i="0" dirty="0">
              <a:effectLst/>
            </a:endParaRPr>
          </a:p>
          <a:p>
            <a:pPr algn="ctr" fontAlgn="base">
              <a:buFont typeface="+mj-lt"/>
              <a:buAutoNum type="arabicPeriod"/>
            </a:pPr>
            <a:r>
              <a:rPr lang="it-IT" b="1" i="0" dirty="0" err="1">
                <a:effectLst/>
              </a:rPr>
              <a:t>Tecarterapia</a:t>
            </a:r>
            <a:r>
              <a:rPr lang="it-IT" b="1" i="0" dirty="0">
                <a:effectLst/>
              </a:rPr>
              <a:t> in vasodilatazione</a:t>
            </a:r>
            <a:r>
              <a:rPr lang="it-IT" b="0" i="0" dirty="0">
                <a:effectLst/>
              </a:rPr>
              <a:t> con elettrodo capacitivo (visto che lavoriamo su un muscolo). In questa fase aumenteremo l’afflusso ematico, ricco di sostanze nutritive, nella muscolatura interessata. L’aumento di flusso ematico genera anche calore e riduzione degli attriti all’interno del muscolo stesso</a:t>
            </a:r>
          </a:p>
          <a:p>
            <a:pPr algn="ctr" fontAlgn="base">
              <a:buFont typeface="+mj-lt"/>
              <a:buAutoNum type="arabicPeriod"/>
            </a:pPr>
            <a:endParaRPr lang="it-IT" b="0" i="0" dirty="0">
              <a:effectLst/>
            </a:endParaRPr>
          </a:p>
          <a:p>
            <a:pPr algn="ctr" fontAlgn="base">
              <a:buFont typeface="+mj-lt"/>
              <a:buAutoNum type="arabicPeriod"/>
            </a:pPr>
            <a:r>
              <a:rPr lang="it-IT" b="1" i="0" dirty="0">
                <a:effectLst/>
              </a:rPr>
              <a:t>Potenziamento muscolare</a:t>
            </a:r>
            <a:r>
              <a:rPr lang="it-IT" b="0" i="0" dirty="0">
                <a:effectLst/>
              </a:rPr>
              <a:t> in palestra, con l’arto ricco di sostanze nutritive e dagli attriti ridotti, ci troviamo nella condizione ottimale per dare stimoli positivi di potenziamento al muscolo che dobbiamo recuperare</a:t>
            </a:r>
          </a:p>
          <a:p>
            <a:pPr algn="ctr" fontAlgn="base">
              <a:buFont typeface="+mj-lt"/>
              <a:buAutoNum type="arabicPeriod"/>
            </a:pPr>
            <a:endParaRPr lang="it-IT" b="0" i="0" dirty="0">
              <a:effectLst/>
            </a:endParaRPr>
          </a:p>
          <a:p>
            <a:pPr algn="ctr" fontAlgn="base">
              <a:buFont typeface="+mj-lt"/>
              <a:buAutoNum type="arabicPeriod"/>
            </a:pPr>
            <a:r>
              <a:rPr lang="it-IT" b="1" i="0" dirty="0" err="1">
                <a:effectLst/>
              </a:rPr>
              <a:t>Tecarterapia</a:t>
            </a:r>
            <a:r>
              <a:rPr lang="it-IT" b="1" i="0" dirty="0">
                <a:effectLst/>
              </a:rPr>
              <a:t> in microcircolo</a:t>
            </a:r>
            <a:r>
              <a:rPr lang="it-IT" b="0" i="0" dirty="0">
                <a:effectLst/>
              </a:rPr>
              <a:t> con manipolo capacitivo, sull’arto allenato in palestra in precedenza, per dare leggerezza al paziente e non farlo uscire dal nostro studio con l’arto affaticato e pesante</a:t>
            </a:r>
          </a:p>
        </p:txBody>
      </p:sp>
    </p:spTree>
    <p:extLst>
      <p:ext uri="{BB962C8B-B14F-4D97-AF65-F5344CB8AC3E}">
        <p14:creationId xmlns:p14="http://schemas.microsoft.com/office/powerpoint/2010/main" val="1303422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fade">
                                      <p:cBhvr>
                                        <p:cTn id="12" dur="500"/>
                                        <p:tgtEl>
                                          <p:spTgt spid="3">
                                            <p:txEl>
                                              <p:pRg st="8" end="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animEffect transition="in" filter="fade">
                                      <p:cBhvr>
                                        <p:cTn id="1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humehealth.com.au/diabetes/images/userImages/announcing.jpg">
            <a:extLst>
              <a:ext uri="{FF2B5EF4-FFF2-40B4-BE49-F238E27FC236}">
                <a16:creationId xmlns:a16="http://schemas.microsoft.com/office/drawing/2014/main" id="{D9161364-9B94-3D36-3301-CA9797B89D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56758" y="405729"/>
            <a:ext cx="2007893" cy="1885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olo 4">
            <a:extLst>
              <a:ext uri="{FF2B5EF4-FFF2-40B4-BE49-F238E27FC236}">
                <a16:creationId xmlns:a16="http://schemas.microsoft.com/office/drawing/2014/main" id="{AAB3C42C-7CF9-6377-273C-18923430A41A}"/>
              </a:ext>
            </a:extLst>
          </p:cNvPr>
          <p:cNvSpPr txBox="1">
            <a:spLocks/>
          </p:cNvSpPr>
          <p:nvPr/>
        </p:nvSpPr>
        <p:spPr bwMode="auto">
          <a:xfrm>
            <a:off x="3111745" y="199340"/>
            <a:ext cx="5968509" cy="876315"/>
          </a:xfrm>
          <a:prstGeom prst="rect">
            <a:avLst/>
          </a:prstGeom>
          <a:noFill/>
          <a:ln w="9525">
            <a:noFill/>
            <a:miter lim="800000"/>
            <a:headEnd/>
            <a:tailEnd/>
          </a:ln>
        </p:spPr>
        <p:txBody>
          <a:bodyPr anchor="ctr"/>
          <a:lstStyle/>
          <a:p>
            <a:pPr algn="ctr" eaLnBrk="0" hangingPunct="0">
              <a:defRPr/>
            </a:pPr>
            <a:r>
              <a:rPr lang="it-IT" sz="4400" b="1" dirty="0">
                <a:latin typeface="+mj-lt"/>
                <a:ea typeface="+mj-ea"/>
                <a:cs typeface="+mj-cs"/>
              </a:rPr>
              <a:t>TAKE HOME MESSAGES</a:t>
            </a:r>
          </a:p>
        </p:txBody>
      </p:sp>
      <p:sp>
        <p:nvSpPr>
          <p:cNvPr id="7" name="CasellaDiTesto 6">
            <a:extLst>
              <a:ext uri="{FF2B5EF4-FFF2-40B4-BE49-F238E27FC236}">
                <a16:creationId xmlns:a16="http://schemas.microsoft.com/office/drawing/2014/main" id="{BE5345FE-1659-6940-0605-65EB19D34DB0}"/>
              </a:ext>
            </a:extLst>
          </p:cNvPr>
          <p:cNvSpPr txBox="1"/>
          <p:nvPr/>
        </p:nvSpPr>
        <p:spPr>
          <a:xfrm>
            <a:off x="226243" y="1217571"/>
            <a:ext cx="9417377" cy="1384995"/>
          </a:xfrm>
          <a:prstGeom prst="rect">
            <a:avLst/>
          </a:prstGeom>
          <a:noFill/>
        </p:spPr>
        <p:txBody>
          <a:bodyPr wrap="square" rtlCol="0">
            <a:spAutoFit/>
          </a:bodyPr>
          <a:lstStyle/>
          <a:p>
            <a:pPr algn="ctr"/>
            <a:r>
              <a:rPr lang="it-IT" sz="2800" b="1" dirty="0"/>
              <a:t>Terapia molto versatile con diverse modalità di trattamento per adattarsi al meglio alle condizioni cliniche del paziente ed agli obiettivi terapeutici</a:t>
            </a:r>
          </a:p>
        </p:txBody>
      </p:sp>
      <p:sp>
        <p:nvSpPr>
          <p:cNvPr id="9" name="CasellaDiTesto 8">
            <a:extLst>
              <a:ext uri="{FF2B5EF4-FFF2-40B4-BE49-F238E27FC236}">
                <a16:creationId xmlns:a16="http://schemas.microsoft.com/office/drawing/2014/main" id="{237DCEBA-2346-567B-9459-4A11C9F1B13D}"/>
              </a:ext>
            </a:extLst>
          </p:cNvPr>
          <p:cNvSpPr txBox="1"/>
          <p:nvPr/>
        </p:nvSpPr>
        <p:spPr>
          <a:xfrm>
            <a:off x="1500432" y="3101273"/>
            <a:ext cx="9191134" cy="3170099"/>
          </a:xfrm>
          <a:prstGeom prst="rect">
            <a:avLst/>
          </a:prstGeom>
          <a:noFill/>
        </p:spPr>
        <p:txBody>
          <a:bodyPr wrap="square">
            <a:spAutoFit/>
          </a:bodyPr>
          <a:lstStyle/>
          <a:p>
            <a:pPr marL="342900" indent="-342900" algn="ctr">
              <a:buFontTx/>
              <a:buChar char="-"/>
            </a:pPr>
            <a:r>
              <a:rPr lang="it-IT" altLang="it-IT" sz="2000" dirty="0"/>
              <a:t>Importante la regolazione della Potenza in base alla Patologia, in particolare nelle prime sedute:</a:t>
            </a:r>
            <a:br>
              <a:rPr lang="it-IT" altLang="it-IT" sz="2000" dirty="0"/>
            </a:br>
            <a:r>
              <a:rPr lang="it-IT" altLang="it-IT" sz="2000" dirty="0"/>
              <a:t>  Acuta / Ipersensibile = 		</a:t>
            </a:r>
            <a:r>
              <a:rPr lang="it-IT" altLang="it-IT" sz="2000" b="1" dirty="0"/>
              <a:t>Potenza Bassa / Atermica</a:t>
            </a:r>
            <a:br>
              <a:rPr lang="it-IT" altLang="it-IT" sz="2000" dirty="0"/>
            </a:br>
            <a:r>
              <a:rPr lang="it-IT" altLang="it-IT" sz="2000" dirty="0"/>
              <a:t>  Cronica = 			</a:t>
            </a:r>
            <a:r>
              <a:rPr lang="it-IT" altLang="it-IT" sz="2000" b="1" dirty="0"/>
              <a:t>Potenza Bassa/Media</a:t>
            </a:r>
            <a:br>
              <a:rPr lang="it-IT" altLang="it-IT" sz="2000" dirty="0"/>
            </a:br>
            <a:r>
              <a:rPr lang="it-IT" altLang="it-IT" sz="2000" dirty="0"/>
              <a:t>  Drenaggio = 			</a:t>
            </a:r>
            <a:r>
              <a:rPr lang="it-IT" altLang="it-IT" sz="2000" b="1" dirty="0"/>
              <a:t>valutare patologia e il tessuto target</a:t>
            </a:r>
            <a:endParaRPr lang="it-IT" altLang="it-IT" sz="2000" dirty="0"/>
          </a:p>
          <a:p>
            <a:pPr marL="342900" indent="-342900" algn="ctr">
              <a:buFontTx/>
              <a:buChar char="-"/>
            </a:pPr>
            <a:endParaRPr lang="it-IT" altLang="it-IT" sz="2000" dirty="0"/>
          </a:p>
          <a:p>
            <a:pPr marL="342900" indent="-342900" algn="ctr">
              <a:buFontTx/>
              <a:buChar char="-"/>
            </a:pPr>
            <a:endParaRPr lang="it-IT" altLang="it-IT" sz="2000" dirty="0"/>
          </a:p>
          <a:p>
            <a:pPr algn="ctr"/>
            <a:br>
              <a:rPr lang="it-IT" altLang="it-IT" sz="2000" dirty="0"/>
            </a:br>
            <a:r>
              <a:rPr lang="it-IT" altLang="it-IT" sz="2000" dirty="0"/>
              <a:t>- La patologia può variare dopo ogni seduta, quindi è ottimale adattarsi </a:t>
            </a:r>
            <a:br>
              <a:rPr lang="it-IT" altLang="it-IT" sz="2000" dirty="0"/>
            </a:br>
            <a:endParaRPr lang="it-IT" sz="2000" dirty="0"/>
          </a:p>
        </p:txBody>
      </p:sp>
      <p:sp>
        <p:nvSpPr>
          <p:cNvPr id="4" name="Freccia a destra 3">
            <a:extLst>
              <a:ext uri="{FF2B5EF4-FFF2-40B4-BE49-F238E27FC236}">
                <a16:creationId xmlns:a16="http://schemas.microsoft.com/office/drawing/2014/main" id="{1069539B-B109-4E01-C3C7-423FEB35D7B6}"/>
              </a:ext>
            </a:extLst>
          </p:cNvPr>
          <p:cNvSpPr/>
          <p:nvPr/>
        </p:nvSpPr>
        <p:spPr>
          <a:xfrm>
            <a:off x="5439266" y="3875832"/>
            <a:ext cx="1442301" cy="4571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Freccia a destra 4">
            <a:extLst>
              <a:ext uri="{FF2B5EF4-FFF2-40B4-BE49-F238E27FC236}">
                <a16:creationId xmlns:a16="http://schemas.microsoft.com/office/drawing/2014/main" id="{FB1A4C6C-7614-8892-4165-401A87EFA98D}"/>
              </a:ext>
            </a:extLst>
          </p:cNvPr>
          <p:cNvSpPr/>
          <p:nvPr/>
        </p:nvSpPr>
        <p:spPr>
          <a:xfrm>
            <a:off x="4694548" y="4186916"/>
            <a:ext cx="1951349" cy="4571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Freccia a destra 5">
            <a:extLst>
              <a:ext uri="{FF2B5EF4-FFF2-40B4-BE49-F238E27FC236}">
                <a16:creationId xmlns:a16="http://schemas.microsoft.com/office/drawing/2014/main" id="{3B639305-A041-8905-B041-294C166E529E}"/>
              </a:ext>
            </a:extLst>
          </p:cNvPr>
          <p:cNvSpPr/>
          <p:nvPr/>
        </p:nvSpPr>
        <p:spPr>
          <a:xfrm>
            <a:off x="4166647" y="4498000"/>
            <a:ext cx="1762813" cy="4572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059704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humehealth.com.au/diabetes/images/userImages/announcing.jpg">
            <a:extLst>
              <a:ext uri="{FF2B5EF4-FFF2-40B4-BE49-F238E27FC236}">
                <a16:creationId xmlns:a16="http://schemas.microsoft.com/office/drawing/2014/main" id="{1386EAD2-D013-7BD8-7DD7-0A48A413DB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56758" y="405729"/>
            <a:ext cx="2007893" cy="1885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olo 4">
            <a:extLst>
              <a:ext uri="{FF2B5EF4-FFF2-40B4-BE49-F238E27FC236}">
                <a16:creationId xmlns:a16="http://schemas.microsoft.com/office/drawing/2014/main" id="{6F929560-D372-81C5-04DD-D2F53900B098}"/>
              </a:ext>
            </a:extLst>
          </p:cNvPr>
          <p:cNvSpPr txBox="1">
            <a:spLocks/>
          </p:cNvSpPr>
          <p:nvPr/>
        </p:nvSpPr>
        <p:spPr bwMode="auto">
          <a:xfrm>
            <a:off x="3111745" y="199340"/>
            <a:ext cx="5968509" cy="876315"/>
          </a:xfrm>
          <a:prstGeom prst="rect">
            <a:avLst/>
          </a:prstGeom>
          <a:noFill/>
          <a:ln w="9525">
            <a:noFill/>
            <a:miter lim="800000"/>
            <a:headEnd/>
            <a:tailEnd/>
          </a:ln>
        </p:spPr>
        <p:txBody>
          <a:bodyPr anchor="ctr"/>
          <a:lstStyle/>
          <a:p>
            <a:pPr algn="ctr" eaLnBrk="0" hangingPunct="0">
              <a:defRPr/>
            </a:pPr>
            <a:r>
              <a:rPr lang="it-IT" sz="4400" b="1" dirty="0">
                <a:latin typeface="+mj-lt"/>
                <a:ea typeface="+mj-ea"/>
                <a:cs typeface="+mj-cs"/>
              </a:rPr>
              <a:t>TAKE HOME MESSAGES</a:t>
            </a:r>
          </a:p>
        </p:txBody>
      </p:sp>
      <p:sp>
        <p:nvSpPr>
          <p:cNvPr id="4" name="CasellaDiTesto 3">
            <a:extLst>
              <a:ext uri="{FF2B5EF4-FFF2-40B4-BE49-F238E27FC236}">
                <a16:creationId xmlns:a16="http://schemas.microsoft.com/office/drawing/2014/main" id="{1FB540FD-9904-6C79-5812-AE8DB150C282}"/>
              </a:ext>
            </a:extLst>
          </p:cNvPr>
          <p:cNvSpPr txBox="1"/>
          <p:nvPr/>
        </p:nvSpPr>
        <p:spPr>
          <a:xfrm>
            <a:off x="2508490" y="2029172"/>
            <a:ext cx="5778313" cy="523220"/>
          </a:xfrm>
          <a:prstGeom prst="rect">
            <a:avLst/>
          </a:prstGeom>
          <a:noFill/>
        </p:spPr>
        <p:txBody>
          <a:bodyPr wrap="none" rtlCol="0">
            <a:spAutoFit/>
          </a:bodyPr>
          <a:lstStyle/>
          <a:p>
            <a:pPr algn="ctr"/>
            <a:r>
              <a:rPr lang="it-IT" sz="2800" b="1" dirty="0"/>
              <a:t>Assolutamente operatore dipendente</a:t>
            </a:r>
          </a:p>
        </p:txBody>
      </p:sp>
      <p:sp>
        <p:nvSpPr>
          <p:cNvPr id="5" name="CasellaDiTesto 4">
            <a:extLst>
              <a:ext uri="{FF2B5EF4-FFF2-40B4-BE49-F238E27FC236}">
                <a16:creationId xmlns:a16="http://schemas.microsoft.com/office/drawing/2014/main" id="{C1966D20-83F1-083F-D5B6-10F1C2C2EECA}"/>
              </a:ext>
            </a:extLst>
          </p:cNvPr>
          <p:cNvSpPr txBox="1"/>
          <p:nvPr/>
        </p:nvSpPr>
        <p:spPr>
          <a:xfrm>
            <a:off x="2196446" y="3890110"/>
            <a:ext cx="7484882" cy="830997"/>
          </a:xfrm>
          <a:prstGeom prst="rect">
            <a:avLst/>
          </a:prstGeom>
          <a:noFill/>
        </p:spPr>
        <p:txBody>
          <a:bodyPr wrap="square" rtlCol="0">
            <a:spAutoFit/>
          </a:bodyPr>
          <a:lstStyle/>
          <a:p>
            <a:pPr algn="ctr"/>
            <a:r>
              <a:rPr lang="it-IT" sz="2400" b="1" dirty="0"/>
              <a:t>Necessità di un corretto percorso formativo per gli operatori e indicazioni terapeutiche più precise possibile </a:t>
            </a:r>
          </a:p>
        </p:txBody>
      </p:sp>
    </p:spTree>
    <p:extLst>
      <p:ext uri="{BB962C8B-B14F-4D97-AF65-F5344CB8AC3E}">
        <p14:creationId xmlns:p14="http://schemas.microsoft.com/office/powerpoint/2010/main" val="106038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B05F9285-E5A4-1C8F-7785-BA746228BB3A}"/>
              </a:ext>
            </a:extLst>
          </p:cNvPr>
          <p:cNvSpPr/>
          <p:nvPr/>
        </p:nvSpPr>
        <p:spPr>
          <a:xfrm rot="20251102">
            <a:off x="457571" y="2967335"/>
            <a:ext cx="11276870" cy="1323439"/>
          </a:xfrm>
          <a:prstGeom prst="rect">
            <a:avLst/>
          </a:prstGeom>
          <a:noFill/>
        </p:spPr>
        <p:txBody>
          <a:bodyPr wrap="none" lIns="91440" tIns="45720" rIns="91440" bIns="45720">
            <a:spAutoFit/>
          </a:bodyPr>
          <a:lstStyle/>
          <a:p>
            <a:pPr algn="ctr"/>
            <a:r>
              <a:rPr lang="it-IT" sz="8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GRAZIE PER L’ATTENZIONE</a:t>
            </a:r>
          </a:p>
        </p:txBody>
      </p:sp>
      <p:pic>
        <p:nvPicPr>
          <p:cNvPr id="3" name="Immagine 2">
            <a:extLst>
              <a:ext uri="{FF2B5EF4-FFF2-40B4-BE49-F238E27FC236}">
                <a16:creationId xmlns:a16="http://schemas.microsoft.com/office/drawing/2014/main" id="{07B8EDF2-B94B-60E7-5499-B390E08A06C4}"/>
              </a:ext>
            </a:extLst>
          </p:cNvPr>
          <p:cNvPicPr>
            <a:picLocks noChangeAspect="1"/>
          </p:cNvPicPr>
          <p:nvPr/>
        </p:nvPicPr>
        <p:blipFill>
          <a:blip r:embed="rId2"/>
          <a:stretch>
            <a:fillRect/>
          </a:stretch>
        </p:blipFill>
        <p:spPr>
          <a:xfrm>
            <a:off x="1018045" y="736026"/>
            <a:ext cx="2143125" cy="2143125"/>
          </a:xfrm>
          <a:prstGeom prst="rect">
            <a:avLst/>
          </a:prstGeom>
        </p:spPr>
      </p:pic>
      <p:pic>
        <p:nvPicPr>
          <p:cNvPr id="4" name="Immagine 3">
            <a:extLst>
              <a:ext uri="{FF2B5EF4-FFF2-40B4-BE49-F238E27FC236}">
                <a16:creationId xmlns:a16="http://schemas.microsoft.com/office/drawing/2014/main" id="{F6F0065D-B17E-CDEF-4611-2DCB55BE4070}"/>
              </a:ext>
            </a:extLst>
          </p:cNvPr>
          <p:cNvPicPr>
            <a:picLocks noChangeAspect="1"/>
          </p:cNvPicPr>
          <p:nvPr/>
        </p:nvPicPr>
        <p:blipFill>
          <a:blip r:embed="rId3"/>
          <a:stretch>
            <a:fillRect/>
          </a:stretch>
        </p:blipFill>
        <p:spPr>
          <a:xfrm>
            <a:off x="9018848" y="3137259"/>
            <a:ext cx="2638425" cy="1733550"/>
          </a:xfrm>
          <a:prstGeom prst="rect">
            <a:avLst/>
          </a:prstGeom>
        </p:spPr>
      </p:pic>
      <p:pic>
        <p:nvPicPr>
          <p:cNvPr id="5" name="Immagine 4">
            <a:extLst>
              <a:ext uri="{FF2B5EF4-FFF2-40B4-BE49-F238E27FC236}">
                <a16:creationId xmlns:a16="http://schemas.microsoft.com/office/drawing/2014/main" id="{72C4FC88-AE05-1411-CE16-68C92012049B}"/>
              </a:ext>
            </a:extLst>
          </p:cNvPr>
          <p:cNvPicPr>
            <a:picLocks noChangeAspect="1"/>
          </p:cNvPicPr>
          <p:nvPr/>
        </p:nvPicPr>
        <p:blipFill>
          <a:blip r:embed="rId4"/>
          <a:stretch>
            <a:fillRect/>
          </a:stretch>
        </p:blipFill>
        <p:spPr>
          <a:xfrm>
            <a:off x="5851541" y="323310"/>
            <a:ext cx="2619375" cy="1743075"/>
          </a:xfrm>
          <a:prstGeom prst="rect">
            <a:avLst/>
          </a:prstGeom>
        </p:spPr>
      </p:pic>
      <p:pic>
        <p:nvPicPr>
          <p:cNvPr id="6" name="Immagine 5">
            <a:extLst>
              <a:ext uri="{FF2B5EF4-FFF2-40B4-BE49-F238E27FC236}">
                <a16:creationId xmlns:a16="http://schemas.microsoft.com/office/drawing/2014/main" id="{1E58321C-2E68-58B8-CE4C-B3B25EA498C5}"/>
              </a:ext>
            </a:extLst>
          </p:cNvPr>
          <p:cNvPicPr>
            <a:picLocks noChangeAspect="1"/>
          </p:cNvPicPr>
          <p:nvPr/>
        </p:nvPicPr>
        <p:blipFill>
          <a:blip r:embed="rId5"/>
          <a:stretch>
            <a:fillRect/>
          </a:stretch>
        </p:blipFill>
        <p:spPr>
          <a:xfrm>
            <a:off x="5851541" y="4306183"/>
            <a:ext cx="1981200" cy="2305050"/>
          </a:xfrm>
          <a:prstGeom prst="rect">
            <a:avLst/>
          </a:prstGeom>
        </p:spPr>
      </p:pic>
    </p:spTree>
    <p:extLst>
      <p:ext uri="{BB962C8B-B14F-4D97-AF65-F5344CB8AC3E}">
        <p14:creationId xmlns:p14="http://schemas.microsoft.com/office/powerpoint/2010/main" val="205951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7322055B-1994-ADB6-C452-3D77BB148BAD}"/>
              </a:ext>
            </a:extLst>
          </p:cNvPr>
          <p:cNvSpPr txBox="1"/>
          <p:nvPr/>
        </p:nvSpPr>
        <p:spPr>
          <a:xfrm>
            <a:off x="4455736" y="4409083"/>
            <a:ext cx="5027628" cy="2153731"/>
          </a:xfrm>
          <a:prstGeom prst="rect">
            <a:avLst/>
          </a:prstGeom>
          <a:noFill/>
        </p:spPr>
        <p:txBody>
          <a:bodyPr wrap="square">
            <a:spAutoFit/>
          </a:bodyPr>
          <a:lstStyle/>
          <a:p>
            <a:pPr algn="ctr" fontAlgn="base">
              <a:lnSpc>
                <a:spcPct val="107000"/>
              </a:lnSpc>
              <a:spcAft>
                <a:spcPts val="800"/>
              </a:spcAft>
            </a:pPr>
            <a:r>
              <a:rPr lang="it-IT" sz="1800" kern="0" dirty="0">
                <a:effectLst/>
                <a:ea typeface="Times New Roman" panose="02020603050405020304" pitchFamily="18" charset="0"/>
                <a:cs typeface="Times New Roman" panose="02020603050405020304" pitchFamily="18" charset="0"/>
              </a:rPr>
              <a:t>Oggi, invece, ha assunto contorni decisamente diversi e risulta utile a tantissime categorie di persone, anche non praticanti sport. Per esempio, vi si sottopongono individui con particolari forme di artrite, anziani con le classiche patologie dell'età avanzata, soggetti con disturbi connessi all'attività lavorativa che svolgono ecc.</a:t>
            </a:r>
            <a:endParaRPr lang="it-IT" sz="1800" kern="100" dirty="0">
              <a:effectLst/>
              <a:ea typeface="Calibri" panose="020F0502020204030204" pitchFamily="34" charset="0"/>
              <a:cs typeface="Times New Roman" panose="02020603050405020304" pitchFamily="18" charset="0"/>
            </a:endParaRPr>
          </a:p>
        </p:txBody>
      </p:sp>
      <p:sp>
        <p:nvSpPr>
          <p:cNvPr id="4" name="CasellaDiTesto 3">
            <a:extLst>
              <a:ext uri="{FF2B5EF4-FFF2-40B4-BE49-F238E27FC236}">
                <a16:creationId xmlns:a16="http://schemas.microsoft.com/office/drawing/2014/main" id="{B6415F90-F575-A275-BBD6-A0B0AEFEED44}"/>
              </a:ext>
            </a:extLst>
          </p:cNvPr>
          <p:cNvSpPr txBox="1"/>
          <p:nvPr/>
        </p:nvSpPr>
        <p:spPr>
          <a:xfrm>
            <a:off x="386500" y="295186"/>
            <a:ext cx="10865962" cy="862224"/>
          </a:xfrm>
          <a:prstGeom prst="rect">
            <a:avLst/>
          </a:prstGeom>
          <a:noFill/>
        </p:spPr>
        <p:txBody>
          <a:bodyPr wrap="square">
            <a:spAutoFit/>
          </a:bodyPr>
          <a:lstStyle/>
          <a:p>
            <a:pPr algn="ctr" fontAlgn="base">
              <a:lnSpc>
                <a:spcPct val="107000"/>
              </a:lnSpc>
              <a:spcAft>
                <a:spcPts val="800"/>
              </a:spcAft>
            </a:pPr>
            <a:r>
              <a:rPr lang="it-IT" sz="2000" kern="0" dirty="0">
                <a:effectLst/>
                <a:ea typeface="Times New Roman" panose="02020603050405020304" pitchFamily="18" charset="0"/>
                <a:cs typeface="Times New Roman" panose="02020603050405020304" pitchFamily="18" charset="0"/>
              </a:rPr>
              <a:t>Una data particolarmente importante nella storia della Tecarterapia moderna è il </a:t>
            </a:r>
            <a:r>
              <a:rPr lang="it-IT" sz="2000" b="1" kern="0" dirty="0">
                <a:effectLst/>
                <a:ea typeface="Times New Roman" panose="02020603050405020304" pitchFamily="18" charset="0"/>
                <a:cs typeface="Times New Roman" panose="02020603050405020304" pitchFamily="18" charset="0"/>
              </a:rPr>
              <a:t>1995</a:t>
            </a:r>
            <a:r>
              <a:rPr lang="it-IT" sz="2000" kern="0" dirty="0">
                <a:effectLst/>
                <a:ea typeface="Times New Roman" panose="02020603050405020304" pitchFamily="18" charset="0"/>
                <a:cs typeface="Times New Roman" panose="02020603050405020304" pitchFamily="18" charset="0"/>
              </a:rPr>
              <a:t>: in quest'anno, infatti, nacque la dicitura </a:t>
            </a:r>
            <a:r>
              <a:rPr lang="it-IT" sz="2000" kern="0" dirty="0" err="1">
                <a:effectLst/>
                <a:ea typeface="Times New Roman" panose="02020603050405020304" pitchFamily="18" charset="0"/>
                <a:cs typeface="Times New Roman" panose="02020603050405020304" pitchFamily="18" charset="0"/>
              </a:rPr>
              <a:t>Tecar</a:t>
            </a:r>
            <a:r>
              <a:rPr lang="it-IT" sz="2000" kern="0" dirty="0">
                <a:effectLst/>
                <a:ea typeface="Times New Roman" panose="02020603050405020304" pitchFamily="18" charset="0"/>
                <a:cs typeface="Times New Roman" panose="02020603050405020304" pitchFamily="18" charset="0"/>
              </a:rPr>
              <a:t>, acronimo di </a:t>
            </a:r>
            <a:r>
              <a:rPr lang="it-IT" sz="2800" b="1" i="1" kern="0" dirty="0">
                <a:effectLst/>
                <a:ea typeface="Times New Roman" panose="02020603050405020304" pitchFamily="18" charset="0"/>
                <a:cs typeface="Times New Roman" panose="02020603050405020304" pitchFamily="18" charset="0"/>
              </a:rPr>
              <a:t>T</a:t>
            </a:r>
            <a:r>
              <a:rPr lang="it-IT" sz="2000" b="1" i="1" kern="0" dirty="0">
                <a:effectLst/>
                <a:ea typeface="Times New Roman" panose="02020603050405020304" pitchFamily="18" charset="0"/>
                <a:cs typeface="Times New Roman" panose="02020603050405020304" pitchFamily="18" charset="0"/>
              </a:rPr>
              <a:t>ransfer </a:t>
            </a:r>
            <a:r>
              <a:rPr lang="it-IT" sz="2800" b="1" i="1" kern="0" dirty="0">
                <a:effectLst/>
                <a:ea typeface="Times New Roman" panose="02020603050405020304" pitchFamily="18" charset="0"/>
                <a:cs typeface="Times New Roman" panose="02020603050405020304" pitchFamily="18" charset="0"/>
              </a:rPr>
              <a:t>E</a:t>
            </a:r>
            <a:r>
              <a:rPr lang="it-IT" sz="2000" b="1" i="1" kern="0" dirty="0">
                <a:effectLst/>
                <a:ea typeface="Times New Roman" panose="02020603050405020304" pitchFamily="18" charset="0"/>
                <a:cs typeface="Times New Roman" panose="02020603050405020304" pitchFamily="18" charset="0"/>
              </a:rPr>
              <a:t>nergy </a:t>
            </a:r>
            <a:r>
              <a:rPr lang="it-IT" sz="2800" b="1" i="1" kern="0" dirty="0">
                <a:effectLst/>
                <a:ea typeface="Times New Roman" panose="02020603050405020304" pitchFamily="18" charset="0"/>
                <a:cs typeface="Times New Roman" panose="02020603050405020304" pitchFamily="18" charset="0"/>
              </a:rPr>
              <a:t>C</a:t>
            </a:r>
            <a:r>
              <a:rPr lang="it-IT" sz="2000" b="1" i="1" kern="0" dirty="0">
                <a:effectLst/>
                <a:ea typeface="Times New Roman" panose="02020603050405020304" pitchFamily="18" charset="0"/>
                <a:cs typeface="Times New Roman" panose="02020603050405020304" pitchFamily="18" charset="0"/>
              </a:rPr>
              <a:t>apacitive </a:t>
            </a:r>
            <a:r>
              <a:rPr lang="it-IT" sz="2800" b="1" i="1" kern="0" dirty="0">
                <a:effectLst/>
                <a:ea typeface="Times New Roman" panose="02020603050405020304" pitchFamily="18" charset="0"/>
                <a:cs typeface="Times New Roman" panose="02020603050405020304" pitchFamily="18" charset="0"/>
              </a:rPr>
              <a:t>A</a:t>
            </a:r>
            <a:r>
              <a:rPr lang="it-IT" sz="2000" b="1" i="1" kern="0" dirty="0">
                <a:effectLst/>
                <a:ea typeface="Times New Roman" panose="02020603050405020304" pitchFamily="18" charset="0"/>
                <a:cs typeface="Times New Roman" panose="02020603050405020304" pitchFamily="18" charset="0"/>
              </a:rPr>
              <a:t>nd </a:t>
            </a:r>
            <a:r>
              <a:rPr lang="it-IT" sz="2800" b="1" i="1" kern="0" dirty="0">
                <a:effectLst/>
                <a:ea typeface="Times New Roman" panose="02020603050405020304" pitchFamily="18" charset="0"/>
                <a:cs typeface="Times New Roman" panose="02020603050405020304" pitchFamily="18" charset="0"/>
              </a:rPr>
              <a:t>R</a:t>
            </a:r>
            <a:r>
              <a:rPr lang="it-IT" sz="2000" b="1" i="1" kern="0" dirty="0">
                <a:effectLst/>
                <a:ea typeface="Times New Roman" panose="02020603050405020304" pitchFamily="18" charset="0"/>
                <a:cs typeface="Times New Roman" panose="02020603050405020304" pitchFamily="18" charset="0"/>
              </a:rPr>
              <a:t>esistive</a:t>
            </a:r>
            <a:r>
              <a:rPr lang="it-IT" sz="2000" kern="0" dirty="0">
                <a:effectLst/>
                <a:ea typeface="Times New Roman" panose="02020603050405020304" pitchFamily="18" charset="0"/>
                <a:cs typeface="Times New Roman" panose="02020603050405020304" pitchFamily="18" charset="0"/>
              </a:rPr>
              <a:t>. </a:t>
            </a:r>
            <a:endParaRPr lang="it-IT" sz="2000" kern="100" dirty="0">
              <a:effectLst/>
              <a:ea typeface="Calibri" panose="020F0502020204030204" pitchFamily="34" charset="0"/>
              <a:cs typeface="Times New Roman" panose="02020603050405020304" pitchFamily="18" charset="0"/>
            </a:endParaRPr>
          </a:p>
        </p:txBody>
      </p:sp>
      <p:sp>
        <p:nvSpPr>
          <p:cNvPr id="6" name="CasellaDiTesto 5">
            <a:extLst>
              <a:ext uri="{FF2B5EF4-FFF2-40B4-BE49-F238E27FC236}">
                <a16:creationId xmlns:a16="http://schemas.microsoft.com/office/drawing/2014/main" id="{15AA5B57-8D25-88ED-D077-56A21112F720}"/>
              </a:ext>
            </a:extLst>
          </p:cNvPr>
          <p:cNvSpPr txBox="1"/>
          <p:nvPr/>
        </p:nvSpPr>
        <p:spPr>
          <a:xfrm>
            <a:off x="266308" y="2221893"/>
            <a:ext cx="5418055" cy="923330"/>
          </a:xfrm>
          <a:prstGeom prst="rect">
            <a:avLst/>
          </a:prstGeom>
          <a:noFill/>
        </p:spPr>
        <p:txBody>
          <a:bodyPr wrap="square">
            <a:spAutoFit/>
          </a:bodyPr>
          <a:lstStyle/>
          <a:p>
            <a:pPr algn="ctr"/>
            <a:r>
              <a:rPr lang="it-IT" sz="1800" kern="0" dirty="0">
                <a:effectLst/>
                <a:ea typeface="Times New Roman" panose="02020603050405020304" pitchFamily="18" charset="0"/>
                <a:cs typeface="Times New Roman" panose="02020603050405020304" pitchFamily="18" charset="0"/>
              </a:rPr>
              <a:t>Inizialmente, la Tecarterapia moderna era un trattamento riservato soltanto agli sportivi infortunati, affinché guarissero prima. </a:t>
            </a:r>
            <a:endParaRPr lang="it-IT" dirty="0"/>
          </a:p>
        </p:txBody>
      </p:sp>
      <p:pic>
        <p:nvPicPr>
          <p:cNvPr id="7" name="Immagine 6">
            <a:extLst>
              <a:ext uri="{FF2B5EF4-FFF2-40B4-BE49-F238E27FC236}">
                <a16:creationId xmlns:a16="http://schemas.microsoft.com/office/drawing/2014/main" id="{6E06327C-84D4-3474-1BD2-26174F6173FB}"/>
              </a:ext>
            </a:extLst>
          </p:cNvPr>
          <p:cNvPicPr>
            <a:picLocks noChangeAspect="1"/>
          </p:cNvPicPr>
          <p:nvPr/>
        </p:nvPicPr>
        <p:blipFill>
          <a:blip r:embed="rId2"/>
          <a:stretch>
            <a:fillRect/>
          </a:stretch>
        </p:blipFill>
        <p:spPr>
          <a:xfrm>
            <a:off x="5926317" y="1611442"/>
            <a:ext cx="5750351" cy="2465238"/>
          </a:xfrm>
          <a:prstGeom prst="rect">
            <a:avLst/>
          </a:prstGeom>
        </p:spPr>
      </p:pic>
      <p:pic>
        <p:nvPicPr>
          <p:cNvPr id="8" name="Immagine 7">
            <a:extLst>
              <a:ext uri="{FF2B5EF4-FFF2-40B4-BE49-F238E27FC236}">
                <a16:creationId xmlns:a16="http://schemas.microsoft.com/office/drawing/2014/main" id="{291D7701-C079-386D-28A3-76E8AE9412E4}"/>
              </a:ext>
            </a:extLst>
          </p:cNvPr>
          <p:cNvPicPr>
            <a:picLocks noChangeAspect="1"/>
          </p:cNvPicPr>
          <p:nvPr/>
        </p:nvPicPr>
        <p:blipFill>
          <a:blip r:embed="rId3"/>
          <a:stretch>
            <a:fillRect/>
          </a:stretch>
        </p:blipFill>
        <p:spPr>
          <a:xfrm>
            <a:off x="342509" y="4325040"/>
            <a:ext cx="3814713" cy="1888730"/>
          </a:xfrm>
          <a:prstGeom prst="rect">
            <a:avLst/>
          </a:prstGeom>
        </p:spPr>
      </p:pic>
      <p:pic>
        <p:nvPicPr>
          <p:cNvPr id="3" name="Immagine 2">
            <a:extLst>
              <a:ext uri="{FF2B5EF4-FFF2-40B4-BE49-F238E27FC236}">
                <a16:creationId xmlns:a16="http://schemas.microsoft.com/office/drawing/2014/main" id="{02B4B39B-A040-D875-FEE1-259E482206CD}"/>
              </a:ext>
            </a:extLst>
          </p:cNvPr>
          <p:cNvPicPr>
            <a:picLocks noChangeAspect="1"/>
          </p:cNvPicPr>
          <p:nvPr/>
        </p:nvPicPr>
        <p:blipFill>
          <a:blip r:embed="rId4"/>
          <a:stretch>
            <a:fillRect/>
          </a:stretch>
        </p:blipFill>
        <p:spPr>
          <a:xfrm>
            <a:off x="9781878" y="4325040"/>
            <a:ext cx="1392028" cy="2371283"/>
          </a:xfrm>
          <a:prstGeom prst="rect">
            <a:avLst/>
          </a:prstGeom>
        </p:spPr>
      </p:pic>
    </p:spTree>
    <p:extLst>
      <p:ext uri="{BB962C8B-B14F-4D97-AF65-F5344CB8AC3E}">
        <p14:creationId xmlns:p14="http://schemas.microsoft.com/office/powerpoint/2010/main" val="363983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56394E65-E8BA-BDD5-4372-B215BD893A18}"/>
              </a:ext>
            </a:extLst>
          </p:cNvPr>
          <p:cNvSpPr txBox="1"/>
          <p:nvPr/>
        </p:nvSpPr>
        <p:spPr>
          <a:xfrm>
            <a:off x="3848885" y="187941"/>
            <a:ext cx="4494229" cy="470000"/>
          </a:xfrm>
          <a:prstGeom prst="rect">
            <a:avLst/>
          </a:prstGeom>
          <a:noFill/>
        </p:spPr>
        <p:txBody>
          <a:bodyPr wrap="square">
            <a:spAutoFit/>
          </a:bodyPr>
          <a:lstStyle/>
          <a:p>
            <a:pPr algn="ctr">
              <a:lnSpc>
                <a:spcPct val="107000"/>
              </a:lnSpc>
              <a:spcBef>
                <a:spcPts val="1500"/>
              </a:spcBef>
              <a:spcAft>
                <a:spcPts val="1500"/>
              </a:spcAft>
            </a:pPr>
            <a:r>
              <a:rPr lang="it-IT" sz="2400" b="1" kern="0" spc="-5" dirty="0">
                <a:effectLst/>
                <a:ea typeface="Times New Roman" panose="02020603050405020304" pitchFamily="18" charset="0"/>
                <a:cs typeface="Times New Roman" panose="02020603050405020304" pitchFamily="18" charset="0"/>
              </a:rPr>
              <a:t>La </a:t>
            </a:r>
            <a:r>
              <a:rPr lang="it-IT" sz="2400" b="1" kern="0" spc="-5" dirty="0" err="1">
                <a:effectLst/>
                <a:ea typeface="Times New Roman" panose="02020603050405020304" pitchFamily="18" charset="0"/>
                <a:cs typeface="Times New Roman" panose="02020603050405020304" pitchFamily="18" charset="0"/>
              </a:rPr>
              <a:t>Tecarterapia</a:t>
            </a:r>
            <a:r>
              <a:rPr lang="it-IT" sz="2400" b="1" kern="0" spc="-5" dirty="0">
                <a:effectLst/>
                <a:ea typeface="Times New Roman" panose="02020603050405020304" pitchFamily="18" charset="0"/>
                <a:cs typeface="Times New Roman" panose="02020603050405020304" pitchFamily="18" charset="0"/>
              </a:rPr>
              <a:t> come funziona</a:t>
            </a:r>
            <a:endParaRPr lang="it-IT" sz="1100" kern="100" dirty="0">
              <a:effectLst/>
              <a:ea typeface="Calibri" panose="020F0502020204030204" pitchFamily="34" charset="0"/>
              <a:cs typeface="Times New Roman" panose="02020603050405020304" pitchFamily="18" charset="0"/>
            </a:endParaRPr>
          </a:p>
        </p:txBody>
      </p:sp>
      <p:sp>
        <p:nvSpPr>
          <p:cNvPr id="5" name="CasellaDiTesto 4">
            <a:extLst>
              <a:ext uri="{FF2B5EF4-FFF2-40B4-BE49-F238E27FC236}">
                <a16:creationId xmlns:a16="http://schemas.microsoft.com/office/drawing/2014/main" id="{12112363-BFA3-70A7-622A-F19149A3987A}"/>
              </a:ext>
            </a:extLst>
          </p:cNvPr>
          <p:cNvSpPr txBox="1"/>
          <p:nvPr/>
        </p:nvSpPr>
        <p:spPr>
          <a:xfrm>
            <a:off x="207389" y="691633"/>
            <a:ext cx="11500701" cy="671915"/>
          </a:xfrm>
          <a:prstGeom prst="rect">
            <a:avLst/>
          </a:prstGeom>
          <a:noFill/>
        </p:spPr>
        <p:txBody>
          <a:bodyPr wrap="square">
            <a:spAutoFit/>
          </a:bodyPr>
          <a:lstStyle/>
          <a:p>
            <a:pPr algn="ctr">
              <a:lnSpc>
                <a:spcPct val="107000"/>
              </a:lnSpc>
              <a:spcBef>
                <a:spcPts val="1500"/>
              </a:spcBef>
              <a:spcAft>
                <a:spcPts val="1500"/>
              </a:spcAft>
            </a:pPr>
            <a:r>
              <a:rPr lang="it-IT" sz="1800" kern="0" spc="-5" dirty="0">
                <a:solidFill>
                  <a:srgbClr val="000000"/>
                </a:solidFill>
                <a:effectLst/>
                <a:ea typeface="Times New Roman" panose="02020603050405020304" pitchFamily="18" charset="0"/>
                <a:cs typeface="Times New Roman" panose="02020603050405020304" pitchFamily="18" charset="0"/>
              </a:rPr>
              <a:t>In sostanza la </a:t>
            </a:r>
            <a:r>
              <a:rPr lang="it-IT" sz="1800" kern="0" spc="-5" dirty="0" err="1">
                <a:solidFill>
                  <a:srgbClr val="000000"/>
                </a:solidFill>
                <a:effectLst/>
                <a:ea typeface="Times New Roman" panose="02020603050405020304" pitchFamily="18" charset="0"/>
                <a:cs typeface="Times New Roman" panose="02020603050405020304" pitchFamily="18" charset="0"/>
              </a:rPr>
              <a:t>Tecar</a:t>
            </a:r>
            <a:r>
              <a:rPr lang="it-IT" sz="1800" kern="0" spc="-5" dirty="0">
                <a:solidFill>
                  <a:srgbClr val="000000"/>
                </a:solidFill>
                <a:effectLst/>
                <a:ea typeface="Times New Roman" panose="02020603050405020304" pitchFamily="18" charset="0"/>
                <a:cs typeface="Times New Roman" panose="02020603050405020304" pitchFamily="18" charset="0"/>
              </a:rPr>
              <a:t> si basa sulla stimolazione della </a:t>
            </a:r>
            <a:r>
              <a:rPr lang="it-IT" sz="1800" b="1" kern="0" spc="-5" dirty="0">
                <a:solidFill>
                  <a:srgbClr val="000000"/>
                </a:solidFill>
                <a:effectLst/>
                <a:ea typeface="Times New Roman" panose="02020603050405020304" pitchFamily="18" charset="0"/>
                <a:cs typeface="Times New Roman" panose="02020603050405020304" pitchFamily="18" charset="0"/>
              </a:rPr>
              <a:t>microcircolazione,</a:t>
            </a:r>
            <a:r>
              <a:rPr lang="it-IT" sz="1800" kern="0" spc="-5" dirty="0">
                <a:solidFill>
                  <a:srgbClr val="000000"/>
                </a:solidFill>
                <a:effectLst/>
                <a:ea typeface="Times New Roman" panose="02020603050405020304" pitchFamily="18" charset="0"/>
                <a:cs typeface="Times New Roman" panose="02020603050405020304" pitchFamily="18" charset="0"/>
              </a:rPr>
              <a:t> </a:t>
            </a:r>
            <a:r>
              <a:rPr lang="it-IT" kern="0" spc="-5" dirty="0">
                <a:solidFill>
                  <a:srgbClr val="000000"/>
                </a:solidFill>
                <a:ea typeface="Times New Roman" panose="02020603050405020304" pitchFamily="18" charset="0"/>
                <a:cs typeface="Times New Roman" panose="02020603050405020304" pitchFamily="18" charset="0"/>
              </a:rPr>
              <a:t>la quale è</a:t>
            </a:r>
            <a:r>
              <a:rPr lang="it-IT" sz="1800" kern="0" spc="-5" dirty="0">
                <a:solidFill>
                  <a:srgbClr val="000000"/>
                </a:solidFill>
                <a:effectLst/>
                <a:ea typeface="Times New Roman" panose="02020603050405020304" pitchFamily="18" charset="0"/>
                <a:cs typeface="Times New Roman" panose="02020603050405020304" pitchFamily="18" charset="0"/>
              </a:rPr>
              <a:t> uno dei fattori più importanti per la </a:t>
            </a:r>
            <a:r>
              <a:rPr lang="it-IT" kern="0" spc="-5" dirty="0">
                <a:solidFill>
                  <a:srgbClr val="000000"/>
                </a:solidFill>
                <a:ea typeface="Times New Roman" panose="02020603050405020304" pitchFamily="18" charset="0"/>
                <a:cs typeface="Times New Roman" panose="02020603050405020304" pitchFamily="18" charset="0"/>
              </a:rPr>
              <a:t>  </a:t>
            </a:r>
            <a:r>
              <a:rPr lang="it-IT" sz="1800" kern="0" spc="-5" dirty="0">
                <a:solidFill>
                  <a:srgbClr val="000000"/>
                </a:solidFill>
                <a:effectLst/>
                <a:ea typeface="Times New Roman" panose="02020603050405020304" pitchFamily="18" charset="0"/>
                <a:cs typeface="Times New Roman" panose="02020603050405020304" pitchFamily="18" charset="0"/>
              </a:rPr>
              <a:t>auto-rigenerazione e la auto-riparazione dei tessuti. </a:t>
            </a:r>
          </a:p>
        </p:txBody>
      </p:sp>
      <p:pic>
        <p:nvPicPr>
          <p:cNvPr id="2" name="Immagine 1">
            <a:extLst>
              <a:ext uri="{FF2B5EF4-FFF2-40B4-BE49-F238E27FC236}">
                <a16:creationId xmlns:a16="http://schemas.microsoft.com/office/drawing/2014/main" id="{DD72841F-B905-D957-C6DC-937FDBB45226}"/>
              </a:ext>
            </a:extLst>
          </p:cNvPr>
          <p:cNvPicPr>
            <a:picLocks noChangeAspect="1"/>
          </p:cNvPicPr>
          <p:nvPr/>
        </p:nvPicPr>
        <p:blipFill>
          <a:blip r:embed="rId2"/>
          <a:stretch>
            <a:fillRect/>
          </a:stretch>
        </p:blipFill>
        <p:spPr>
          <a:xfrm>
            <a:off x="128404" y="2554185"/>
            <a:ext cx="5577536" cy="4115873"/>
          </a:xfrm>
          <a:prstGeom prst="rect">
            <a:avLst/>
          </a:prstGeom>
        </p:spPr>
      </p:pic>
      <p:sp>
        <p:nvSpPr>
          <p:cNvPr id="6" name="CasellaDiTesto 5">
            <a:extLst>
              <a:ext uri="{FF2B5EF4-FFF2-40B4-BE49-F238E27FC236}">
                <a16:creationId xmlns:a16="http://schemas.microsoft.com/office/drawing/2014/main" id="{96B40444-E441-BB6D-83EC-A740964AAF15}"/>
              </a:ext>
            </a:extLst>
          </p:cNvPr>
          <p:cNvSpPr txBox="1"/>
          <p:nvPr/>
        </p:nvSpPr>
        <p:spPr>
          <a:xfrm>
            <a:off x="207389" y="1425322"/>
            <a:ext cx="11774079" cy="1067087"/>
          </a:xfrm>
          <a:prstGeom prst="rect">
            <a:avLst/>
          </a:prstGeom>
          <a:noFill/>
        </p:spPr>
        <p:txBody>
          <a:bodyPr wrap="square">
            <a:spAutoFit/>
          </a:bodyPr>
          <a:lstStyle/>
          <a:p>
            <a:pPr algn="ctr">
              <a:lnSpc>
                <a:spcPct val="107000"/>
              </a:lnSpc>
              <a:spcBef>
                <a:spcPts val="1500"/>
              </a:spcBef>
              <a:spcAft>
                <a:spcPts val="1500"/>
              </a:spcAft>
            </a:pPr>
            <a:r>
              <a:rPr lang="it-IT" sz="1800" kern="0" spc="-5" dirty="0">
                <a:solidFill>
                  <a:srgbClr val="000000"/>
                </a:solidFill>
                <a:effectLst/>
                <a:ea typeface="Times New Roman" panose="02020603050405020304" pitchFamily="18" charset="0"/>
                <a:cs typeface="Times New Roman" panose="02020603050405020304" pitchFamily="18" charset="0"/>
              </a:rPr>
              <a:t>Uno dei modi migliori per stimolare la circolazione è quella di generare calore e la Tecarterapia fa esattamente questo. </a:t>
            </a:r>
            <a:r>
              <a:rPr lang="it-IT" sz="2400" b="1" kern="0" spc="-5" dirty="0">
                <a:solidFill>
                  <a:srgbClr val="000000"/>
                </a:solidFill>
                <a:effectLst/>
                <a:ea typeface="Times New Roman" panose="02020603050405020304" pitchFamily="18" charset="0"/>
                <a:cs typeface="Times New Roman" panose="02020603050405020304" pitchFamily="18" charset="0"/>
              </a:rPr>
              <a:t>Usando Radiofrequenze a 448 Khz</a:t>
            </a:r>
            <a:r>
              <a:rPr lang="it-IT" sz="1800" kern="0" spc="-5" dirty="0">
                <a:solidFill>
                  <a:srgbClr val="000000"/>
                </a:solidFill>
                <a:effectLst/>
                <a:ea typeface="Times New Roman" panose="02020603050405020304" pitchFamily="18" charset="0"/>
                <a:cs typeface="Times New Roman" panose="02020603050405020304" pitchFamily="18" charset="0"/>
              </a:rPr>
              <a:t>, si sfrutta la </a:t>
            </a:r>
            <a:r>
              <a:rPr lang="it-IT" sz="1800" b="1" kern="0" spc="-5" dirty="0">
                <a:solidFill>
                  <a:srgbClr val="000000"/>
                </a:solidFill>
                <a:effectLst/>
                <a:ea typeface="Times New Roman" panose="02020603050405020304" pitchFamily="18" charset="0"/>
                <a:cs typeface="Times New Roman" panose="02020603050405020304" pitchFamily="18" charset="0"/>
              </a:rPr>
              <a:t>diatermia</a:t>
            </a:r>
            <a:r>
              <a:rPr lang="it-IT" sz="1800" kern="0" spc="-5" dirty="0">
                <a:solidFill>
                  <a:srgbClr val="000000"/>
                </a:solidFill>
                <a:effectLst/>
                <a:ea typeface="Times New Roman" panose="02020603050405020304" pitchFamily="18" charset="0"/>
                <a:cs typeface="Times New Roman" panose="02020603050405020304" pitchFamily="18" charset="0"/>
              </a:rPr>
              <a:t> per generare calore nel punto e nel tessuto specifico in cui è necessario agire.</a:t>
            </a:r>
            <a:endParaRPr lang="it-IT" sz="1600" kern="100" dirty="0">
              <a:effectLst/>
              <a:ea typeface="Calibri" panose="020F0502020204030204" pitchFamily="34" charset="0"/>
              <a:cs typeface="Times New Roman" panose="02020603050405020304" pitchFamily="18" charset="0"/>
            </a:endParaRPr>
          </a:p>
        </p:txBody>
      </p:sp>
      <p:sp>
        <p:nvSpPr>
          <p:cNvPr id="4" name="Rectangle 1">
            <a:extLst>
              <a:ext uri="{FF2B5EF4-FFF2-40B4-BE49-F238E27FC236}">
                <a16:creationId xmlns:a16="http://schemas.microsoft.com/office/drawing/2014/main" id="{45DBCB63-3F7B-849F-4D20-3684E1CB9AB0}"/>
              </a:ext>
            </a:extLst>
          </p:cNvPr>
          <p:cNvSpPr>
            <a:spLocks noChangeArrowheads="1"/>
          </p:cNvSpPr>
          <p:nvPr/>
        </p:nvSpPr>
        <p:spPr bwMode="auto">
          <a:xfrm>
            <a:off x="6580330" y="3493686"/>
            <a:ext cx="4816676"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2000" b="1" i="0" u="none" strike="noStrike" cap="none" normalizeH="0" baseline="0" dirty="0">
                <a:ln>
                  <a:noFill/>
                </a:ln>
                <a:solidFill>
                  <a:schemeClr val="tx1"/>
                </a:solidFill>
                <a:effectLst/>
              </a:rPr>
              <a:t>La stabilità della frequenza è fondamentale per stimolare il tessuto in modo continuo ed omogeneo, di conseguenza il grado di azione sulla cellula è stabile ed aumenta la capacità di attivare i meccanismi specifici idonei del nostro organismo. </a:t>
            </a:r>
          </a:p>
        </p:txBody>
      </p:sp>
    </p:spTree>
    <p:extLst>
      <p:ext uri="{BB962C8B-B14F-4D97-AF65-F5344CB8AC3E}">
        <p14:creationId xmlns:p14="http://schemas.microsoft.com/office/powerpoint/2010/main" val="24540290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00">
            <a:extLst>
              <a:ext uri="{FF2B5EF4-FFF2-40B4-BE49-F238E27FC236}">
                <a16:creationId xmlns:a16="http://schemas.microsoft.com/office/drawing/2014/main" id="{2ED52A41-5447-18BB-0115-8835978A52CF}"/>
              </a:ext>
            </a:extLst>
          </p:cNvPr>
          <p:cNvGrpSpPr/>
          <p:nvPr/>
        </p:nvGrpSpPr>
        <p:grpSpPr>
          <a:xfrm>
            <a:off x="311111" y="626839"/>
            <a:ext cx="3489304" cy="2580898"/>
            <a:chOff x="-1577763" y="3075426"/>
            <a:chExt cx="3902458" cy="2792053"/>
          </a:xfrm>
        </p:grpSpPr>
        <p:sp>
          <p:nvSpPr>
            <p:cNvPr id="5" name="Rectangle: Rounded Corners 3">
              <a:extLst>
                <a:ext uri="{FF2B5EF4-FFF2-40B4-BE49-F238E27FC236}">
                  <a16:creationId xmlns:a16="http://schemas.microsoft.com/office/drawing/2014/main" id="{5470AF98-5726-927F-4DE9-D11759935B49}"/>
                </a:ext>
              </a:extLst>
            </p:cNvPr>
            <p:cNvSpPr/>
            <p:nvPr/>
          </p:nvSpPr>
          <p:spPr>
            <a:xfrm>
              <a:off x="-1577555" y="3075426"/>
              <a:ext cx="3902250" cy="2792053"/>
            </a:xfrm>
            <a:prstGeom prst="roundRect">
              <a:avLst>
                <a:gd name="adj" fmla="val 3132"/>
              </a:avLst>
            </a:prstGeom>
            <a:gradFill>
              <a:gsLst>
                <a:gs pos="0">
                  <a:sysClr val="window" lastClr="FFFFFF"/>
                </a:gs>
                <a:gs pos="100000">
                  <a:srgbClr val="E7E7E7"/>
                </a:gs>
              </a:gsLst>
              <a:lin ang="2700000" scaled="0"/>
            </a:gradFill>
            <a:ln w="12700" cap="flat" cmpd="sng" algn="ctr">
              <a:solidFill>
                <a:schemeClr val="bg1">
                  <a:lumMod val="85000"/>
                </a:schemeClr>
              </a:solidFill>
              <a:prstDash val="solid"/>
              <a:miter lim="800000"/>
            </a:ln>
            <a:effectLst>
              <a:outerShdw blurRad="635000" dist="571500" dir="8100000" sx="90000" sy="90000" algn="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kern="0">
                <a:solidFill>
                  <a:prstClr val="white"/>
                </a:solidFill>
                <a:latin typeface="Montserrat"/>
              </a:endParaRPr>
            </a:p>
          </p:txBody>
        </p:sp>
        <p:sp>
          <p:nvSpPr>
            <p:cNvPr id="4" name="TextBox 5">
              <a:extLst>
                <a:ext uri="{FF2B5EF4-FFF2-40B4-BE49-F238E27FC236}">
                  <a16:creationId xmlns:a16="http://schemas.microsoft.com/office/drawing/2014/main" id="{74855F6F-490E-8879-264B-BF49C369265A}"/>
                </a:ext>
              </a:extLst>
            </p:cNvPr>
            <p:cNvSpPr txBox="1"/>
            <p:nvPr/>
          </p:nvSpPr>
          <p:spPr>
            <a:xfrm>
              <a:off x="-1577763" y="3153841"/>
              <a:ext cx="3836348" cy="432845"/>
            </a:xfrm>
            <a:prstGeom prst="rect">
              <a:avLst/>
            </a:prstGeom>
            <a:noFill/>
          </p:spPr>
          <p:txBody>
            <a:bodyPr wrap="square" lIns="91440" tIns="45720" rIns="91440" bIns="45720" rtlCol="0" anchor="t">
              <a:spAutoFit/>
            </a:bodyPr>
            <a:lstStyle>
              <a:defPPr>
                <a:defRPr lang="en-US"/>
              </a:defPPr>
              <a:lvl1pPr>
                <a:defRPr sz="3200">
                  <a:solidFill>
                    <a:schemeClr val="tx1">
                      <a:lumMod val="75000"/>
                      <a:lumOff val="25000"/>
                    </a:schemeClr>
                  </a:solidFill>
                  <a:latin typeface="Montserrat Medium" panose="00000600000000000000" pitchFamily="50" charset="0"/>
                </a:defRPr>
              </a:lvl1pPr>
            </a:lstStyle>
            <a:p>
              <a:pPr algn="ctr"/>
              <a:endParaRPr lang="en-US" sz="2000" b="1" dirty="0">
                <a:solidFill>
                  <a:schemeClr val="tx1"/>
                </a:solidFill>
                <a:latin typeface="Montserrat SemiBold"/>
              </a:endParaRPr>
            </a:p>
          </p:txBody>
        </p:sp>
      </p:grpSp>
      <p:sp>
        <p:nvSpPr>
          <p:cNvPr id="7" name="Rectangle 1">
            <a:extLst>
              <a:ext uri="{FF2B5EF4-FFF2-40B4-BE49-F238E27FC236}">
                <a16:creationId xmlns:a16="http://schemas.microsoft.com/office/drawing/2014/main" id="{0F29995E-0ADE-6F31-AA8A-8E74C3CFC58D}"/>
              </a:ext>
            </a:extLst>
          </p:cNvPr>
          <p:cNvSpPr>
            <a:spLocks noChangeArrowheads="1"/>
          </p:cNvSpPr>
          <p:nvPr/>
        </p:nvSpPr>
        <p:spPr bwMode="auto">
          <a:xfrm>
            <a:off x="466394" y="707533"/>
            <a:ext cx="27670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600" b="1" i="0" u="none" strike="noStrike" cap="none" normalizeH="0" baseline="0" dirty="0">
                <a:ln>
                  <a:noFill/>
                </a:ln>
                <a:solidFill>
                  <a:schemeClr val="tx1"/>
                </a:solidFill>
                <a:effectLst/>
              </a:rPr>
              <a:t>Migliora il corretto processo di guarigione delle lesioni</a:t>
            </a:r>
            <a:r>
              <a:rPr kumimoji="0" lang="it-IT" altLang="it-IT" sz="1200" b="1" i="0" u="none" strike="noStrike" cap="none" normalizeH="0" baseline="0" dirty="0">
                <a:ln>
                  <a:noFill/>
                </a:ln>
                <a:solidFill>
                  <a:schemeClr val="tx1"/>
                </a:solidFill>
                <a:effectLst/>
              </a:rPr>
              <a:t> </a:t>
            </a:r>
            <a:endParaRPr kumimoji="0" lang="it-IT" altLang="it-IT" sz="3600" b="1" i="0" u="none" strike="noStrike" cap="none" normalizeH="0" baseline="0" dirty="0">
              <a:ln>
                <a:noFill/>
              </a:ln>
              <a:solidFill>
                <a:schemeClr val="tx1"/>
              </a:solidFill>
              <a:effectLst/>
            </a:endParaRPr>
          </a:p>
        </p:txBody>
      </p:sp>
      <p:sp>
        <p:nvSpPr>
          <p:cNvPr id="8" name="Rectangle 2">
            <a:extLst>
              <a:ext uri="{FF2B5EF4-FFF2-40B4-BE49-F238E27FC236}">
                <a16:creationId xmlns:a16="http://schemas.microsoft.com/office/drawing/2014/main" id="{450109CF-468A-3674-1469-40414BF9D2A3}"/>
              </a:ext>
            </a:extLst>
          </p:cNvPr>
          <p:cNvSpPr>
            <a:spLocks noChangeArrowheads="1"/>
          </p:cNvSpPr>
          <p:nvPr/>
        </p:nvSpPr>
        <p:spPr bwMode="auto">
          <a:xfrm>
            <a:off x="348642" y="1834524"/>
            <a:ext cx="335513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dirty="0">
                <a:ln>
                  <a:noFill/>
                </a:ln>
                <a:solidFill>
                  <a:schemeClr val="tx1"/>
                </a:solidFill>
                <a:effectLst/>
              </a:rPr>
              <a:t>Stimolando la proliferazione e la migrazione di cheratinociti e fibroblasti, 448 kHz potrebbero avere un impatto cruciale sulla corretta guarigione delle </a:t>
            </a:r>
            <a:r>
              <a:rPr lang="it-IT" altLang="it-IT" sz="1200" b="1" dirty="0"/>
              <a:t>lesioni</a:t>
            </a:r>
            <a:endParaRPr kumimoji="0" lang="it-IT" altLang="it-IT" sz="1200" b="1" i="0" u="none" strike="noStrike" cap="none" normalizeH="0" baseline="0" dirty="0">
              <a:ln>
                <a:noFill/>
              </a:ln>
              <a:solidFill>
                <a:schemeClr val="tx1"/>
              </a:solidFill>
              <a:effectLst/>
            </a:endParaRPr>
          </a:p>
        </p:txBody>
      </p:sp>
      <p:sp>
        <p:nvSpPr>
          <p:cNvPr id="9" name="CuadroTexto 1">
            <a:extLst>
              <a:ext uri="{FF2B5EF4-FFF2-40B4-BE49-F238E27FC236}">
                <a16:creationId xmlns:a16="http://schemas.microsoft.com/office/drawing/2014/main" id="{96249946-173B-B661-1EEA-F5CA7732A055}"/>
              </a:ext>
            </a:extLst>
          </p:cNvPr>
          <p:cNvSpPr txBox="1"/>
          <p:nvPr/>
        </p:nvSpPr>
        <p:spPr>
          <a:xfrm>
            <a:off x="385987" y="2757854"/>
            <a:ext cx="3355130" cy="230832"/>
          </a:xfrm>
          <a:prstGeom prst="rect">
            <a:avLst/>
          </a:prstGeom>
          <a:noFill/>
        </p:spPr>
        <p:txBody>
          <a:bodyPr wrap="square" lIns="91440" tIns="45720" rIns="91440" bIns="45720" rtlCol="0" anchor="t">
            <a:spAutoFit/>
          </a:bodyPr>
          <a:lstStyle/>
          <a:p>
            <a:r>
              <a:rPr lang="es-ES" sz="900" b="1" dirty="0">
                <a:solidFill>
                  <a:srgbClr val="212121"/>
                </a:solidFill>
                <a:latin typeface="Montserrat Light"/>
                <a:ea typeface="+mn-lt"/>
                <a:cs typeface="+mn-lt"/>
              </a:rPr>
              <a:t>Hernández-Bule </a:t>
            </a:r>
            <a:r>
              <a:rPr lang="es-ES" sz="900" b="1" dirty="0" err="1">
                <a:solidFill>
                  <a:srgbClr val="212121"/>
                </a:solidFill>
                <a:latin typeface="Montserrat Light"/>
                <a:ea typeface="+mn-lt"/>
                <a:cs typeface="+mn-lt"/>
              </a:rPr>
              <a:t>ML,et</a:t>
            </a:r>
            <a:r>
              <a:rPr lang="es-ES" sz="900" b="1" dirty="0">
                <a:solidFill>
                  <a:srgbClr val="212121"/>
                </a:solidFill>
                <a:latin typeface="Montserrat Light"/>
                <a:ea typeface="+mn-lt"/>
                <a:cs typeface="+mn-lt"/>
              </a:rPr>
              <a:t> al. </a:t>
            </a:r>
            <a:r>
              <a:rPr lang="es-ES" sz="900" b="1" dirty="0" err="1">
                <a:solidFill>
                  <a:srgbClr val="212121"/>
                </a:solidFill>
                <a:latin typeface="Montserrat Light"/>
                <a:ea typeface="+mn-lt"/>
                <a:cs typeface="+mn-lt"/>
              </a:rPr>
              <a:t>Electromagn</a:t>
            </a:r>
            <a:r>
              <a:rPr lang="es-ES" sz="900" b="1" dirty="0">
                <a:solidFill>
                  <a:srgbClr val="212121"/>
                </a:solidFill>
                <a:latin typeface="Montserrat Light"/>
                <a:ea typeface="+mn-lt"/>
                <a:cs typeface="+mn-lt"/>
              </a:rPr>
              <a:t> </a:t>
            </a:r>
            <a:r>
              <a:rPr lang="es-ES" sz="900" b="1" dirty="0" err="1">
                <a:solidFill>
                  <a:srgbClr val="212121"/>
                </a:solidFill>
                <a:latin typeface="Montserrat Light"/>
                <a:ea typeface="+mn-lt"/>
                <a:cs typeface="+mn-lt"/>
              </a:rPr>
              <a:t>Biol</a:t>
            </a:r>
            <a:r>
              <a:rPr lang="es-ES" sz="900" b="1" dirty="0">
                <a:solidFill>
                  <a:srgbClr val="212121"/>
                </a:solidFill>
                <a:latin typeface="Montserrat Light"/>
                <a:ea typeface="+mn-lt"/>
                <a:cs typeface="+mn-lt"/>
              </a:rPr>
              <a:t> </a:t>
            </a:r>
            <a:r>
              <a:rPr lang="es-ES" sz="900" b="1" dirty="0" err="1">
                <a:solidFill>
                  <a:srgbClr val="212121"/>
                </a:solidFill>
                <a:latin typeface="Montserrat Light"/>
                <a:ea typeface="+mn-lt"/>
                <a:cs typeface="+mn-lt"/>
              </a:rPr>
              <a:t>Med</a:t>
            </a:r>
            <a:r>
              <a:rPr lang="es-ES" sz="900" b="1" dirty="0">
                <a:solidFill>
                  <a:srgbClr val="212121"/>
                </a:solidFill>
                <a:latin typeface="Montserrat Light"/>
                <a:ea typeface="+mn-lt"/>
                <a:cs typeface="+mn-lt"/>
              </a:rPr>
              <a:t> (2021)</a:t>
            </a:r>
          </a:p>
        </p:txBody>
      </p:sp>
      <p:pic>
        <p:nvPicPr>
          <p:cNvPr id="10" name="Immagine 9">
            <a:extLst>
              <a:ext uri="{FF2B5EF4-FFF2-40B4-BE49-F238E27FC236}">
                <a16:creationId xmlns:a16="http://schemas.microsoft.com/office/drawing/2014/main" id="{C17DCAD0-E2DD-6319-0C9E-9CF2E11D95F8}"/>
              </a:ext>
            </a:extLst>
          </p:cNvPr>
          <p:cNvPicPr>
            <a:picLocks noChangeAspect="1"/>
          </p:cNvPicPr>
          <p:nvPr/>
        </p:nvPicPr>
        <p:blipFill>
          <a:blip r:embed="rId2"/>
          <a:stretch>
            <a:fillRect/>
          </a:stretch>
        </p:blipFill>
        <p:spPr>
          <a:xfrm>
            <a:off x="2500539" y="1170838"/>
            <a:ext cx="1055591" cy="599361"/>
          </a:xfrm>
          <a:prstGeom prst="rect">
            <a:avLst/>
          </a:prstGeom>
        </p:spPr>
      </p:pic>
      <p:sp>
        <p:nvSpPr>
          <p:cNvPr id="12" name="Rectangle: Rounded Corners 3">
            <a:extLst>
              <a:ext uri="{FF2B5EF4-FFF2-40B4-BE49-F238E27FC236}">
                <a16:creationId xmlns:a16="http://schemas.microsoft.com/office/drawing/2014/main" id="{B0854203-8E4A-DE27-A126-916FEBA8465C}"/>
              </a:ext>
            </a:extLst>
          </p:cNvPr>
          <p:cNvSpPr/>
          <p:nvPr/>
        </p:nvSpPr>
        <p:spPr>
          <a:xfrm>
            <a:off x="6594076" y="699324"/>
            <a:ext cx="3735011" cy="2874653"/>
          </a:xfrm>
          <a:prstGeom prst="roundRect">
            <a:avLst>
              <a:gd name="adj" fmla="val 3132"/>
            </a:avLst>
          </a:prstGeom>
          <a:gradFill>
            <a:gsLst>
              <a:gs pos="0">
                <a:sysClr val="window" lastClr="FFFFFF"/>
              </a:gs>
              <a:gs pos="100000">
                <a:srgbClr val="E7E7E7"/>
              </a:gs>
            </a:gsLst>
            <a:lin ang="2700000" scaled="0"/>
          </a:gradFill>
          <a:ln w="12700" cap="flat" cmpd="sng" algn="ctr">
            <a:solidFill>
              <a:schemeClr val="bg1">
                <a:lumMod val="85000"/>
              </a:schemeClr>
            </a:solidFill>
            <a:prstDash val="solid"/>
            <a:miter lim="800000"/>
          </a:ln>
          <a:effectLst>
            <a:outerShdw blurRad="635000" dist="571500" dir="8100000" sx="90000" sy="90000" algn="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kern="0">
              <a:solidFill>
                <a:prstClr val="white"/>
              </a:solidFill>
              <a:latin typeface="Montserrat"/>
            </a:endParaRPr>
          </a:p>
        </p:txBody>
      </p:sp>
      <p:sp>
        <p:nvSpPr>
          <p:cNvPr id="15" name="CasellaDiTesto 14">
            <a:extLst>
              <a:ext uri="{FF2B5EF4-FFF2-40B4-BE49-F238E27FC236}">
                <a16:creationId xmlns:a16="http://schemas.microsoft.com/office/drawing/2014/main" id="{358A904E-CF51-72E4-C1F9-2C9A8F25AE46}"/>
              </a:ext>
            </a:extLst>
          </p:cNvPr>
          <p:cNvSpPr txBox="1"/>
          <p:nvPr/>
        </p:nvSpPr>
        <p:spPr>
          <a:xfrm>
            <a:off x="6789295" y="797092"/>
            <a:ext cx="3161473" cy="1200329"/>
          </a:xfrm>
          <a:prstGeom prst="rect">
            <a:avLst/>
          </a:prstGeom>
          <a:noFill/>
        </p:spPr>
        <p:txBody>
          <a:bodyPr wrap="square" rtlCol="0">
            <a:spAutoFit/>
          </a:bodyPr>
          <a:lstStyle/>
          <a:p>
            <a:pPr algn="ctr"/>
            <a:r>
              <a:rPr lang="it-IT" b="1" dirty="0"/>
              <a:t>Non tutte le Radiofrequenze agiscono nello stesso modo. Quelle a 448KHz sono le più sicure</a:t>
            </a:r>
          </a:p>
        </p:txBody>
      </p:sp>
      <p:sp>
        <p:nvSpPr>
          <p:cNvPr id="16" name="Rectangle 3">
            <a:extLst>
              <a:ext uri="{FF2B5EF4-FFF2-40B4-BE49-F238E27FC236}">
                <a16:creationId xmlns:a16="http://schemas.microsoft.com/office/drawing/2014/main" id="{4DE14CDB-2A37-E527-B04E-3A73B3781B17}"/>
              </a:ext>
            </a:extLst>
          </p:cNvPr>
          <p:cNvSpPr>
            <a:spLocks noChangeArrowheads="1"/>
          </p:cNvSpPr>
          <p:nvPr/>
        </p:nvSpPr>
        <p:spPr bwMode="auto">
          <a:xfrm>
            <a:off x="6789295" y="2086980"/>
            <a:ext cx="334457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dirty="0">
                <a:ln>
                  <a:noFill/>
                </a:ln>
                <a:solidFill>
                  <a:schemeClr val="tx1"/>
                </a:solidFill>
                <a:effectLst/>
              </a:rPr>
              <a:t>La RF a 448 kHz agisce come un farmaco poiché è stato dimostrato che interagisce con recettori specifici nelle cellule sane </a:t>
            </a:r>
          </a:p>
        </p:txBody>
      </p:sp>
      <p:sp>
        <p:nvSpPr>
          <p:cNvPr id="17" name="CuadroTexto 1">
            <a:extLst>
              <a:ext uri="{FF2B5EF4-FFF2-40B4-BE49-F238E27FC236}">
                <a16:creationId xmlns:a16="http://schemas.microsoft.com/office/drawing/2014/main" id="{5C3604F9-D254-0D25-922F-FB440257A058}"/>
              </a:ext>
            </a:extLst>
          </p:cNvPr>
          <p:cNvSpPr txBox="1"/>
          <p:nvPr/>
        </p:nvSpPr>
        <p:spPr>
          <a:xfrm>
            <a:off x="6865224" y="3130647"/>
            <a:ext cx="3192716" cy="246221"/>
          </a:xfrm>
          <a:prstGeom prst="rect">
            <a:avLst/>
          </a:prstGeom>
          <a:noFill/>
        </p:spPr>
        <p:txBody>
          <a:bodyPr wrap="square" lIns="91440" tIns="45720" rIns="91440" bIns="45720" rtlCol="0" anchor="t">
            <a:spAutoFit/>
          </a:bodyPr>
          <a:lstStyle/>
          <a:p>
            <a:pPr algn="ctr"/>
            <a:r>
              <a:rPr lang="es-ES" sz="1000" b="1" dirty="0">
                <a:solidFill>
                  <a:srgbClr val="212121"/>
                </a:solidFill>
                <a:latin typeface="Montserrat Light"/>
                <a:ea typeface="+mn-lt"/>
                <a:cs typeface="+mn-lt"/>
              </a:rPr>
              <a:t>Hernández-Bule ML, et al. BMC </a:t>
            </a:r>
            <a:r>
              <a:rPr lang="es-ES" sz="1000" b="1" dirty="0" err="1">
                <a:solidFill>
                  <a:srgbClr val="212121"/>
                </a:solidFill>
                <a:latin typeface="Montserrat Light"/>
                <a:ea typeface="+mn-lt"/>
                <a:cs typeface="+mn-lt"/>
              </a:rPr>
              <a:t>Cancer</a:t>
            </a:r>
            <a:r>
              <a:rPr lang="es-ES" sz="1000" b="1" dirty="0">
                <a:solidFill>
                  <a:srgbClr val="212121"/>
                </a:solidFill>
                <a:latin typeface="Montserrat Light"/>
                <a:ea typeface="+mn-lt"/>
                <a:cs typeface="+mn-lt"/>
              </a:rPr>
              <a:t> </a:t>
            </a:r>
            <a:r>
              <a:rPr lang="es-ES" sz="1000" b="1" i="1" dirty="0">
                <a:solidFill>
                  <a:srgbClr val="212121"/>
                </a:solidFill>
                <a:latin typeface="Montserrat Light"/>
                <a:ea typeface="+mn-lt"/>
                <a:cs typeface="+mn-lt"/>
              </a:rPr>
              <a:t>(</a:t>
            </a:r>
            <a:r>
              <a:rPr lang="es-ES" sz="1000" b="1" dirty="0">
                <a:solidFill>
                  <a:srgbClr val="212121"/>
                </a:solidFill>
                <a:latin typeface="Montserrat Light"/>
                <a:ea typeface="+mn-lt"/>
                <a:cs typeface="+mn-lt"/>
              </a:rPr>
              <a:t>2019)</a:t>
            </a:r>
            <a:endParaRPr lang="es-ES" sz="1000" b="1" dirty="0">
              <a:solidFill>
                <a:srgbClr val="212121"/>
              </a:solidFill>
              <a:latin typeface="Montserrat Light"/>
              <a:cs typeface="Calibri"/>
            </a:endParaRPr>
          </a:p>
        </p:txBody>
      </p:sp>
      <p:grpSp>
        <p:nvGrpSpPr>
          <p:cNvPr id="18" name="Grupo 96">
            <a:extLst>
              <a:ext uri="{FF2B5EF4-FFF2-40B4-BE49-F238E27FC236}">
                <a16:creationId xmlns:a16="http://schemas.microsoft.com/office/drawing/2014/main" id="{33597C0F-58DA-AB5E-2F25-B6C28AC89083}"/>
              </a:ext>
            </a:extLst>
          </p:cNvPr>
          <p:cNvGrpSpPr/>
          <p:nvPr/>
        </p:nvGrpSpPr>
        <p:grpSpPr>
          <a:xfrm>
            <a:off x="1738910" y="3652888"/>
            <a:ext cx="3442835" cy="2801233"/>
            <a:chOff x="106210" y="3058141"/>
            <a:chExt cx="3185776" cy="2792053"/>
          </a:xfrm>
        </p:grpSpPr>
        <p:grpSp>
          <p:nvGrpSpPr>
            <p:cNvPr id="19" name="Grupo 62">
              <a:extLst>
                <a:ext uri="{FF2B5EF4-FFF2-40B4-BE49-F238E27FC236}">
                  <a16:creationId xmlns:a16="http://schemas.microsoft.com/office/drawing/2014/main" id="{1CE88877-1FCB-8CFB-CFE5-D0773D281510}"/>
                </a:ext>
              </a:extLst>
            </p:cNvPr>
            <p:cNvGrpSpPr/>
            <p:nvPr/>
          </p:nvGrpSpPr>
          <p:grpSpPr>
            <a:xfrm>
              <a:off x="106210" y="3058141"/>
              <a:ext cx="3185776" cy="2792053"/>
              <a:chOff x="-1577555" y="3075426"/>
              <a:chExt cx="3185776" cy="2792053"/>
            </a:xfrm>
          </p:grpSpPr>
          <p:grpSp>
            <p:nvGrpSpPr>
              <p:cNvPr id="21" name="Grupo 60">
                <a:extLst>
                  <a:ext uri="{FF2B5EF4-FFF2-40B4-BE49-F238E27FC236}">
                    <a16:creationId xmlns:a16="http://schemas.microsoft.com/office/drawing/2014/main" id="{D55DE203-AFE5-B3C7-A664-45266B04A0FF}"/>
                  </a:ext>
                </a:extLst>
              </p:cNvPr>
              <p:cNvGrpSpPr/>
              <p:nvPr/>
            </p:nvGrpSpPr>
            <p:grpSpPr>
              <a:xfrm>
                <a:off x="-1577555" y="3075426"/>
                <a:ext cx="3161473" cy="2792053"/>
                <a:chOff x="-605087" y="4592905"/>
                <a:chExt cx="3161473" cy="2792053"/>
              </a:xfrm>
            </p:grpSpPr>
            <p:sp>
              <p:nvSpPr>
                <p:cNvPr id="23" name="Rectangle: Rounded Corners 3">
                  <a:extLst>
                    <a:ext uri="{FF2B5EF4-FFF2-40B4-BE49-F238E27FC236}">
                      <a16:creationId xmlns:a16="http://schemas.microsoft.com/office/drawing/2014/main" id="{F5F72803-48AB-8C2A-A7E4-F8AC239D0745}"/>
                    </a:ext>
                  </a:extLst>
                </p:cNvPr>
                <p:cNvSpPr/>
                <p:nvPr/>
              </p:nvSpPr>
              <p:spPr>
                <a:xfrm>
                  <a:off x="-605087" y="4592905"/>
                  <a:ext cx="3161473" cy="2792053"/>
                </a:xfrm>
                <a:prstGeom prst="roundRect">
                  <a:avLst>
                    <a:gd name="adj" fmla="val 3132"/>
                  </a:avLst>
                </a:prstGeom>
                <a:gradFill>
                  <a:gsLst>
                    <a:gs pos="0">
                      <a:sysClr val="window" lastClr="FFFFFF"/>
                    </a:gs>
                    <a:gs pos="100000">
                      <a:srgbClr val="E7E7E7"/>
                    </a:gs>
                  </a:gsLst>
                  <a:lin ang="2700000" scaled="0"/>
                </a:gradFill>
                <a:ln w="12700" cap="flat" cmpd="sng" algn="ctr">
                  <a:solidFill>
                    <a:schemeClr val="bg1">
                      <a:lumMod val="85000"/>
                    </a:schemeClr>
                  </a:solidFill>
                  <a:prstDash val="solid"/>
                  <a:miter lim="800000"/>
                </a:ln>
                <a:effectLst>
                  <a:outerShdw blurRad="635000" dist="571500" dir="8100000" sx="90000" sy="90000" algn="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kern="0">
                    <a:solidFill>
                      <a:prstClr val="white"/>
                    </a:solidFill>
                    <a:latin typeface="Montserrat"/>
                  </a:endParaRPr>
                </a:p>
              </p:txBody>
            </p:sp>
            <p:sp>
              <p:nvSpPr>
                <p:cNvPr id="24" name="TextBox 6">
                  <a:extLst>
                    <a:ext uri="{FF2B5EF4-FFF2-40B4-BE49-F238E27FC236}">
                      <a16:creationId xmlns:a16="http://schemas.microsoft.com/office/drawing/2014/main" id="{F0662BBC-A7C9-36D1-2D3B-08C492F84A5B}"/>
                    </a:ext>
                  </a:extLst>
                </p:cNvPr>
                <p:cNvSpPr txBox="1"/>
                <p:nvPr/>
              </p:nvSpPr>
              <p:spPr>
                <a:xfrm>
                  <a:off x="-450101" y="5308280"/>
                  <a:ext cx="2981840" cy="309389"/>
                </a:xfrm>
                <a:prstGeom prst="rect">
                  <a:avLst/>
                </a:prstGeom>
                <a:noFill/>
              </p:spPr>
              <p:txBody>
                <a:bodyPr wrap="square" lIns="91440" tIns="45720" rIns="91440" bIns="45720" rtlCol="0" anchor="t">
                  <a:spAutoFit/>
                </a:bodyPr>
                <a:lstStyle/>
                <a:p>
                  <a:pPr algn="ctr">
                    <a:lnSpc>
                      <a:spcPct val="130000"/>
                    </a:lnSpc>
                  </a:pPr>
                  <a:endParaRPr lang="en-US" sz="1200" dirty="0">
                    <a:solidFill>
                      <a:schemeClr val="tx1">
                        <a:lumMod val="75000"/>
                        <a:lumOff val="25000"/>
                      </a:schemeClr>
                    </a:solidFill>
                    <a:latin typeface="Montserrat"/>
                  </a:endParaRPr>
                </a:p>
              </p:txBody>
            </p:sp>
          </p:grpSp>
          <p:sp>
            <p:nvSpPr>
              <p:cNvPr id="22" name="TextBox 5">
                <a:extLst>
                  <a:ext uri="{FF2B5EF4-FFF2-40B4-BE49-F238E27FC236}">
                    <a16:creationId xmlns:a16="http://schemas.microsoft.com/office/drawing/2014/main" id="{2325532C-6E87-0CB4-9ECF-305747835C2A}"/>
                  </a:ext>
                </a:extLst>
              </p:cNvPr>
              <p:cNvSpPr txBox="1"/>
              <p:nvPr/>
            </p:nvSpPr>
            <p:spPr>
              <a:xfrm>
                <a:off x="-1568117" y="3138192"/>
                <a:ext cx="3176338" cy="644213"/>
              </a:xfrm>
              <a:prstGeom prst="rect">
                <a:avLst/>
              </a:prstGeom>
              <a:noFill/>
            </p:spPr>
            <p:txBody>
              <a:bodyPr wrap="square" lIns="91440" tIns="45720" rIns="91440" bIns="45720" rtlCol="0" anchor="t">
                <a:spAutoFit/>
              </a:bodyPr>
              <a:lstStyle>
                <a:defPPr>
                  <a:defRPr lang="en-US"/>
                </a:defPPr>
                <a:lvl1pPr>
                  <a:defRPr sz="3200">
                    <a:solidFill>
                      <a:schemeClr val="tx1">
                        <a:lumMod val="75000"/>
                        <a:lumOff val="25000"/>
                      </a:schemeClr>
                    </a:solidFill>
                    <a:latin typeface="Montserrat Medium" panose="00000600000000000000" pitchFamily="50" charset="0"/>
                  </a:defRPr>
                </a:lvl1pPr>
              </a:lstStyle>
              <a:p>
                <a:pPr algn="ctr"/>
                <a:r>
                  <a:rPr lang="es-ES" sz="1800" b="1" dirty="0">
                    <a:solidFill>
                      <a:schemeClr val="tx1"/>
                    </a:solidFill>
                    <a:latin typeface="+mn-lt"/>
                  </a:rPr>
                  <a:t>FAVORISCE LA PROLIFERAZIONE DI CELLULE STAMINALI </a:t>
                </a:r>
              </a:p>
            </p:txBody>
          </p:sp>
        </p:grpSp>
        <p:pic>
          <p:nvPicPr>
            <p:cNvPr id="20" name="Picture 29" descr="A picture containing transport, wheel&#10;&#10;Description automatically generated">
              <a:extLst>
                <a:ext uri="{FF2B5EF4-FFF2-40B4-BE49-F238E27FC236}">
                  <a16:creationId xmlns:a16="http://schemas.microsoft.com/office/drawing/2014/main" id="{D524004B-20FC-3451-6F57-267E52BC3CE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673" b="94196" l="5780" r="90042">
                          <a14:foregroundMark x1="88788" y1="51637" x2="88788" y2="51637"/>
                          <a14:foregroundMark x1="90111" y1="51637" x2="90111" y2="51637"/>
                          <a14:foregroundMark x1="75487" y1="94345" x2="75487" y2="94345"/>
                          <a14:foregroundMark x1="5780" y1="41815" x2="5780" y2="41815"/>
                        </a14:backgroundRemoval>
                      </a14:imgEffect>
                    </a14:imgLayer>
                  </a14:imgProps>
                </a:ext>
                <a:ext uri="{28A0092B-C50C-407E-A947-70E740481C1C}">
                  <a14:useLocalDpi xmlns:a14="http://schemas.microsoft.com/office/drawing/2010/main" val="0"/>
                </a:ext>
              </a:extLst>
            </a:blip>
            <a:stretch>
              <a:fillRect/>
            </a:stretch>
          </p:blipFill>
          <p:spPr>
            <a:xfrm>
              <a:off x="1186063" y="4755322"/>
              <a:ext cx="1203369" cy="560763"/>
            </a:xfrm>
            <a:prstGeom prst="rect">
              <a:avLst/>
            </a:prstGeom>
          </p:spPr>
        </p:pic>
      </p:grpSp>
      <p:sp>
        <p:nvSpPr>
          <p:cNvPr id="25" name="Rectangle 4">
            <a:extLst>
              <a:ext uri="{FF2B5EF4-FFF2-40B4-BE49-F238E27FC236}">
                <a16:creationId xmlns:a16="http://schemas.microsoft.com/office/drawing/2014/main" id="{40008644-3D24-FB23-A1B1-6EA2006F83BB}"/>
              </a:ext>
            </a:extLst>
          </p:cNvPr>
          <p:cNvSpPr>
            <a:spLocks noChangeArrowheads="1"/>
          </p:cNvSpPr>
          <p:nvPr/>
        </p:nvSpPr>
        <p:spPr bwMode="auto">
          <a:xfrm>
            <a:off x="1819500" y="4408797"/>
            <a:ext cx="3255390"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050" b="1" i="0" u="none" strike="noStrike" cap="none" normalizeH="0" baseline="0" dirty="0">
                <a:ln>
                  <a:noFill/>
                </a:ln>
                <a:solidFill>
                  <a:schemeClr val="tx1"/>
                </a:solidFill>
                <a:effectLst/>
                <a:latin typeface="Arial Unicode MS"/>
              </a:rPr>
              <a:t>La RF a 448 kHz aumenta la proliferazione delle cellule staminali, il che potrebbe essere utile nel rinnovamento dei tessuti. Queste nuove cellule staminali mantengono la loro capacità di differenziarsi.</a:t>
            </a:r>
            <a:r>
              <a:rPr kumimoji="0" lang="it-IT" altLang="it-IT" sz="900" b="1" i="0" u="none" strike="noStrike" cap="none" normalizeH="0" baseline="0" dirty="0">
                <a:ln>
                  <a:noFill/>
                </a:ln>
                <a:solidFill>
                  <a:schemeClr val="tx1"/>
                </a:solidFill>
                <a:effectLst/>
              </a:rPr>
              <a:t> </a:t>
            </a:r>
            <a:endParaRPr kumimoji="0" lang="it-IT" altLang="it-IT" sz="2000" b="1" i="0" u="none" strike="noStrike" cap="none" normalizeH="0" baseline="0" dirty="0">
              <a:ln>
                <a:noFill/>
              </a:ln>
              <a:solidFill>
                <a:schemeClr val="tx1"/>
              </a:solidFill>
              <a:effectLst/>
              <a:latin typeface="Arial" panose="020B0604020202020204" pitchFamily="34" charset="0"/>
            </a:endParaRPr>
          </a:p>
        </p:txBody>
      </p:sp>
      <p:sp>
        <p:nvSpPr>
          <p:cNvPr id="26" name="CuadroTexto 1">
            <a:extLst>
              <a:ext uri="{FF2B5EF4-FFF2-40B4-BE49-F238E27FC236}">
                <a16:creationId xmlns:a16="http://schemas.microsoft.com/office/drawing/2014/main" id="{69E4DB30-FF7D-858D-8464-B75BD6F57FAB}"/>
              </a:ext>
            </a:extLst>
          </p:cNvPr>
          <p:cNvSpPr txBox="1"/>
          <p:nvPr/>
        </p:nvSpPr>
        <p:spPr>
          <a:xfrm>
            <a:off x="1859128" y="6063078"/>
            <a:ext cx="3176134" cy="246221"/>
          </a:xfrm>
          <a:prstGeom prst="rect">
            <a:avLst/>
          </a:prstGeom>
          <a:noFill/>
        </p:spPr>
        <p:txBody>
          <a:bodyPr wrap="square" lIns="91440" tIns="45720" rIns="91440" bIns="45720" rtlCol="0" anchor="t">
            <a:spAutoFit/>
          </a:bodyPr>
          <a:lstStyle/>
          <a:p>
            <a:pPr algn="ctr"/>
            <a:r>
              <a:rPr lang="es-ES" sz="1000" b="1" dirty="0">
                <a:solidFill>
                  <a:srgbClr val="212121"/>
                </a:solidFill>
                <a:ea typeface="+mn-lt"/>
                <a:cs typeface="+mn-lt"/>
              </a:rPr>
              <a:t>Hernández-Bule ML, et al. Cell </a:t>
            </a:r>
            <a:r>
              <a:rPr lang="es-ES" sz="1000" b="1" dirty="0" err="1">
                <a:solidFill>
                  <a:srgbClr val="212121"/>
                </a:solidFill>
                <a:ea typeface="+mn-lt"/>
                <a:cs typeface="+mn-lt"/>
              </a:rPr>
              <a:t>Physiol</a:t>
            </a:r>
            <a:r>
              <a:rPr lang="es-ES" sz="1000" b="1" dirty="0">
                <a:solidFill>
                  <a:srgbClr val="212121"/>
                </a:solidFill>
                <a:ea typeface="+mn-lt"/>
                <a:cs typeface="+mn-lt"/>
              </a:rPr>
              <a:t> </a:t>
            </a:r>
            <a:r>
              <a:rPr lang="es-ES" sz="1000" b="1" dirty="0" err="1">
                <a:solidFill>
                  <a:srgbClr val="212121"/>
                </a:solidFill>
                <a:ea typeface="+mn-lt"/>
                <a:cs typeface="+mn-lt"/>
              </a:rPr>
              <a:t>Biochem</a:t>
            </a:r>
            <a:r>
              <a:rPr lang="es-ES" sz="1000" b="1" dirty="0">
                <a:solidFill>
                  <a:srgbClr val="212121"/>
                </a:solidFill>
                <a:ea typeface="+mn-lt"/>
                <a:cs typeface="+mn-lt"/>
              </a:rPr>
              <a:t> (2014)</a:t>
            </a:r>
            <a:endParaRPr lang="es-ES" sz="1000" b="1" dirty="0">
              <a:solidFill>
                <a:srgbClr val="212121"/>
              </a:solidFill>
              <a:cs typeface="Calibri"/>
            </a:endParaRPr>
          </a:p>
        </p:txBody>
      </p:sp>
      <p:grpSp>
        <p:nvGrpSpPr>
          <p:cNvPr id="27" name="Grupo 114">
            <a:extLst>
              <a:ext uri="{FF2B5EF4-FFF2-40B4-BE49-F238E27FC236}">
                <a16:creationId xmlns:a16="http://schemas.microsoft.com/office/drawing/2014/main" id="{D12BEDA0-3E7D-516A-817F-07EFC69CC97D}"/>
              </a:ext>
            </a:extLst>
          </p:cNvPr>
          <p:cNvGrpSpPr/>
          <p:nvPr/>
        </p:nvGrpSpPr>
        <p:grpSpPr>
          <a:xfrm>
            <a:off x="7145518" y="4224160"/>
            <a:ext cx="4299875" cy="2487725"/>
            <a:chOff x="-1577555" y="3516100"/>
            <a:chExt cx="3902250" cy="2085139"/>
          </a:xfrm>
        </p:grpSpPr>
        <p:grpSp>
          <p:nvGrpSpPr>
            <p:cNvPr id="28" name="Grupo 116">
              <a:extLst>
                <a:ext uri="{FF2B5EF4-FFF2-40B4-BE49-F238E27FC236}">
                  <a16:creationId xmlns:a16="http://schemas.microsoft.com/office/drawing/2014/main" id="{DB682FDF-1900-1EE9-4C0D-114FE9E62C87}"/>
                </a:ext>
              </a:extLst>
            </p:cNvPr>
            <p:cNvGrpSpPr/>
            <p:nvPr/>
          </p:nvGrpSpPr>
          <p:grpSpPr>
            <a:xfrm>
              <a:off x="-1577555" y="3516100"/>
              <a:ext cx="3902250" cy="2085139"/>
              <a:chOff x="-605087" y="5033579"/>
              <a:chExt cx="3902250" cy="2085139"/>
            </a:xfrm>
          </p:grpSpPr>
          <p:sp>
            <p:nvSpPr>
              <p:cNvPr id="30" name="Rectangle: Rounded Corners 3">
                <a:extLst>
                  <a:ext uri="{FF2B5EF4-FFF2-40B4-BE49-F238E27FC236}">
                    <a16:creationId xmlns:a16="http://schemas.microsoft.com/office/drawing/2014/main" id="{D93232FE-AB7D-15F6-AED2-9C994A558C50}"/>
                  </a:ext>
                </a:extLst>
              </p:cNvPr>
              <p:cNvSpPr/>
              <p:nvPr/>
            </p:nvSpPr>
            <p:spPr>
              <a:xfrm>
                <a:off x="-605087" y="5033579"/>
                <a:ext cx="3902250" cy="2085139"/>
              </a:xfrm>
              <a:prstGeom prst="roundRect">
                <a:avLst>
                  <a:gd name="adj" fmla="val 3132"/>
                </a:avLst>
              </a:prstGeom>
              <a:gradFill>
                <a:gsLst>
                  <a:gs pos="0">
                    <a:sysClr val="window" lastClr="FFFFFF"/>
                  </a:gs>
                  <a:gs pos="100000">
                    <a:srgbClr val="E7E7E7"/>
                  </a:gs>
                </a:gsLst>
                <a:lin ang="2700000" scaled="0"/>
              </a:gradFill>
              <a:ln w="12700" cap="flat" cmpd="sng" algn="ctr">
                <a:solidFill>
                  <a:schemeClr val="bg1">
                    <a:lumMod val="85000"/>
                  </a:schemeClr>
                </a:solidFill>
                <a:prstDash val="solid"/>
                <a:miter lim="800000"/>
              </a:ln>
              <a:effectLst>
                <a:outerShdw blurRad="635000" dist="571500" dir="8100000" sx="90000" sy="90000" algn="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kern="0">
                  <a:solidFill>
                    <a:prstClr val="white"/>
                  </a:solidFill>
                  <a:latin typeface="Montserrat"/>
                </a:endParaRPr>
              </a:p>
            </p:txBody>
          </p:sp>
          <p:sp>
            <p:nvSpPr>
              <p:cNvPr id="31" name="TextBox 6">
                <a:extLst>
                  <a:ext uri="{FF2B5EF4-FFF2-40B4-BE49-F238E27FC236}">
                    <a16:creationId xmlns:a16="http://schemas.microsoft.com/office/drawing/2014/main" id="{8E1EC425-3B8E-63FF-CB6E-2D673E657C3B}"/>
                  </a:ext>
                </a:extLst>
              </p:cNvPr>
              <p:cNvSpPr txBox="1"/>
              <p:nvPr/>
            </p:nvSpPr>
            <p:spPr>
              <a:xfrm>
                <a:off x="-261745" y="5668339"/>
                <a:ext cx="2799237" cy="292196"/>
              </a:xfrm>
              <a:prstGeom prst="rect">
                <a:avLst/>
              </a:prstGeom>
              <a:noFill/>
            </p:spPr>
            <p:txBody>
              <a:bodyPr wrap="square" lIns="91440" tIns="45720" rIns="91440" bIns="45720" rtlCol="0" anchor="t">
                <a:spAutoFit/>
              </a:bodyPr>
              <a:lstStyle/>
              <a:p>
                <a:pPr>
                  <a:lnSpc>
                    <a:spcPct val="130000"/>
                  </a:lnSpc>
                </a:pPr>
                <a:endParaRPr lang="en-US" sz="1100" dirty="0">
                  <a:solidFill>
                    <a:schemeClr val="tx1">
                      <a:lumMod val="75000"/>
                      <a:lumOff val="25000"/>
                    </a:schemeClr>
                  </a:solidFill>
                  <a:latin typeface="Montserrat"/>
                </a:endParaRPr>
              </a:p>
            </p:txBody>
          </p:sp>
        </p:grpSp>
        <p:sp>
          <p:nvSpPr>
            <p:cNvPr id="29" name="TextBox 5">
              <a:extLst>
                <a:ext uri="{FF2B5EF4-FFF2-40B4-BE49-F238E27FC236}">
                  <a16:creationId xmlns:a16="http://schemas.microsoft.com/office/drawing/2014/main" id="{6187F7E4-E04F-3B25-EADE-42E0356FAEC5}"/>
                </a:ext>
              </a:extLst>
            </p:cNvPr>
            <p:cNvSpPr txBox="1"/>
            <p:nvPr/>
          </p:nvSpPr>
          <p:spPr>
            <a:xfrm>
              <a:off x="-764666" y="3580430"/>
              <a:ext cx="2637326" cy="541736"/>
            </a:xfrm>
            <a:prstGeom prst="rect">
              <a:avLst/>
            </a:prstGeom>
            <a:noFill/>
          </p:spPr>
          <p:txBody>
            <a:bodyPr wrap="square" lIns="91440" tIns="45720" rIns="91440" bIns="45720" rtlCol="0" anchor="t">
              <a:spAutoFit/>
            </a:bodyPr>
            <a:lstStyle>
              <a:defPPr>
                <a:defRPr lang="en-US"/>
              </a:defPPr>
              <a:lvl1pPr>
                <a:defRPr sz="3200">
                  <a:solidFill>
                    <a:schemeClr val="tx1">
                      <a:lumMod val="75000"/>
                      <a:lumOff val="25000"/>
                    </a:schemeClr>
                  </a:solidFill>
                  <a:latin typeface="Montserrat Medium" panose="00000600000000000000" pitchFamily="50" charset="0"/>
                </a:defRPr>
              </a:lvl1pPr>
            </a:lstStyle>
            <a:p>
              <a:pPr algn="ctr"/>
              <a:r>
                <a:rPr lang="en-US" sz="1800" b="1" dirty="0">
                  <a:solidFill>
                    <a:schemeClr val="tx1"/>
                  </a:solidFill>
                  <a:latin typeface="+mn-lt"/>
                </a:rPr>
                <a:t>CONTROLLO DEL PROCESSO INFIAMMATORIO</a:t>
              </a:r>
            </a:p>
          </p:txBody>
        </p:sp>
      </p:grpSp>
      <p:sp>
        <p:nvSpPr>
          <p:cNvPr id="32" name="Rectangle 5">
            <a:extLst>
              <a:ext uri="{FF2B5EF4-FFF2-40B4-BE49-F238E27FC236}">
                <a16:creationId xmlns:a16="http://schemas.microsoft.com/office/drawing/2014/main" id="{149FB76B-BC60-BF5F-00D4-994A04198AC9}"/>
              </a:ext>
            </a:extLst>
          </p:cNvPr>
          <p:cNvSpPr>
            <a:spLocks noChangeArrowheads="1"/>
          </p:cNvSpPr>
          <p:nvPr/>
        </p:nvSpPr>
        <p:spPr bwMode="auto">
          <a:xfrm>
            <a:off x="7342583" y="5052523"/>
            <a:ext cx="390574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dirty="0">
                <a:ln>
                  <a:noFill/>
                </a:ln>
                <a:solidFill>
                  <a:schemeClr val="tx1"/>
                </a:solidFill>
                <a:effectLst/>
              </a:rPr>
              <a:t>Aumentando le citochine antiinfiammatorie e riducendo quelle </a:t>
            </a:r>
            <a:r>
              <a:rPr kumimoji="0" lang="it-IT" altLang="it-IT" sz="1200" b="1" i="0" u="none" strike="noStrike" cap="none" normalizeH="0" baseline="0" dirty="0" err="1">
                <a:ln>
                  <a:noFill/>
                </a:ln>
                <a:solidFill>
                  <a:schemeClr val="tx1"/>
                </a:solidFill>
                <a:effectLst/>
              </a:rPr>
              <a:t>proinfiammatorie</a:t>
            </a:r>
            <a:r>
              <a:rPr kumimoji="0" lang="it-IT" altLang="it-IT" sz="1200" b="1" i="0" u="none" strike="noStrike" cap="none" normalizeH="0" baseline="0" dirty="0">
                <a:ln>
                  <a:noFill/>
                </a:ln>
                <a:solidFill>
                  <a:schemeClr val="tx1"/>
                </a:solidFill>
                <a:effectLst/>
              </a:rPr>
              <a:t>, 448 kHz potrebbero avere un ruolo importante nella guarigione delle ferite e nel rinnovamento dei tessuti. </a:t>
            </a:r>
          </a:p>
        </p:txBody>
      </p:sp>
      <p:pic>
        <p:nvPicPr>
          <p:cNvPr id="33" name="Immagine 32">
            <a:extLst>
              <a:ext uri="{FF2B5EF4-FFF2-40B4-BE49-F238E27FC236}">
                <a16:creationId xmlns:a16="http://schemas.microsoft.com/office/drawing/2014/main" id="{315F6E96-DD36-62B1-80FD-EC4326D0EBF1}"/>
              </a:ext>
            </a:extLst>
          </p:cNvPr>
          <p:cNvPicPr>
            <a:picLocks noChangeAspect="1"/>
          </p:cNvPicPr>
          <p:nvPr/>
        </p:nvPicPr>
        <p:blipFill>
          <a:blip r:embed="rId5"/>
          <a:stretch>
            <a:fillRect/>
          </a:stretch>
        </p:blipFill>
        <p:spPr>
          <a:xfrm>
            <a:off x="10442285" y="5719500"/>
            <a:ext cx="806042" cy="734621"/>
          </a:xfrm>
          <a:prstGeom prst="rect">
            <a:avLst/>
          </a:prstGeom>
        </p:spPr>
      </p:pic>
      <p:sp>
        <p:nvSpPr>
          <p:cNvPr id="34" name="TextBox 3">
            <a:extLst>
              <a:ext uri="{FF2B5EF4-FFF2-40B4-BE49-F238E27FC236}">
                <a16:creationId xmlns:a16="http://schemas.microsoft.com/office/drawing/2014/main" id="{7A909148-87B4-C7A4-0BF6-21B25A9B3B78}"/>
              </a:ext>
            </a:extLst>
          </p:cNvPr>
          <p:cNvSpPr txBox="1"/>
          <p:nvPr/>
        </p:nvSpPr>
        <p:spPr>
          <a:xfrm>
            <a:off x="7177753" y="6186188"/>
            <a:ext cx="323229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b="1" dirty="0">
                <a:solidFill>
                  <a:srgbClr val="222222"/>
                </a:solidFill>
              </a:rPr>
              <a:t>Hernández-Bule ML, et al. Medical Sciences Forum (2023)</a:t>
            </a:r>
          </a:p>
        </p:txBody>
      </p:sp>
    </p:spTree>
    <p:extLst>
      <p:ext uri="{BB962C8B-B14F-4D97-AF65-F5344CB8AC3E}">
        <p14:creationId xmlns:p14="http://schemas.microsoft.com/office/powerpoint/2010/main" val="3607251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660F463-48A2-E969-5344-D6100A47D627}"/>
              </a:ext>
            </a:extLst>
          </p:cNvPr>
          <p:cNvSpPr txBox="1"/>
          <p:nvPr/>
        </p:nvSpPr>
        <p:spPr>
          <a:xfrm>
            <a:off x="601316" y="4346754"/>
            <a:ext cx="4055617" cy="2242089"/>
          </a:xfrm>
          <a:prstGeom prst="rect">
            <a:avLst/>
          </a:prstGeom>
          <a:noFill/>
        </p:spPr>
        <p:txBody>
          <a:bodyPr wrap="square">
            <a:spAutoFit/>
          </a:bodyPr>
          <a:lstStyle/>
          <a:p>
            <a:pPr algn="ctr">
              <a:lnSpc>
                <a:spcPct val="107000"/>
              </a:lnSpc>
              <a:spcBef>
                <a:spcPts val="1500"/>
              </a:spcBef>
              <a:spcAft>
                <a:spcPts val="1500"/>
              </a:spcAft>
            </a:pPr>
            <a:r>
              <a:rPr lang="it-IT" kern="0" spc="-5" dirty="0">
                <a:solidFill>
                  <a:srgbClr val="000000"/>
                </a:solidFill>
                <a:effectLst/>
                <a:ea typeface="Times New Roman" panose="02020603050405020304" pitchFamily="18" charset="0"/>
                <a:cs typeface="Times New Roman" panose="02020603050405020304" pitchFamily="18" charset="0"/>
              </a:rPr>
              <a:t>Questo ci fa capire che, per erogare la terapia in modo ottimale, la </a:t>
            </a:r>
            <a:r>
              <a:rPr lang="it-IT" b="1" kern="0" spc="-5" dirty="0">
                <a:solidFill>
                  <a:srgbClr val="000000"/>
                </a:solidFill>
                <a:effectLst/>
                <a:ea typeface="Times New Roman" panose="02020603050405020304" pitchFamily="18" charset="0"/>
                <a:cs typeface="Times New Roman" panose="02020603050405020304" pitchFamily="18" charset="0"/>
              </a:rPr>
              <a:t>componente umana</a:t>
            </a:r>
            <a:r>
              <a:rPr lang="it-IT" kern="0" spc="-5" dirty="0">
                <a:solidFill>
                  <a:srgbClr val="000000"/>
                </a:solidFill>
                <a:effectLst/>
                <a:ea typeface="Times New Roman" panose="02020603050405020304" pitchFamily="18" charset="0"/>
                <a:cs typeface="Times New Roman" panose="02020603050405020304" pitchFamily="18" charset="0"/>
              </a:rPr>
              <a:t> è comunque molto importante. </a:t>
            </a:r>
          </a:p>
          <a:p>
            <a:pPr algn="ctr">
              <a:lnSpc>
                <a:spcPct val="107000"/>
              </a:lnSpc>
              <a:spcBef>
                <a:spcPts val="1500"/>
              </a:spcBef>
              <a:spcAft>
                <a:spcPts val="1500"/>
              </a:spcAft>
            </a:pPr>
            <a:r>
              <a:rPr lang="it-IT" kern="0" spc="-5" dirty="0">
                <a:solidFill>
                  <a:srgbClr val="000000"/>
                </a:solidFill>
                <a:effectLst/>
                <a:ea typeface="Times New Roman" panose="02020603050405020304" pitchFamily="18" charset="0"/>
                <a:cs typeface="Times New Roman" panose="02020603050405020304" pitchFamily="18" charset="0"/>
              </a:rPr>
              <a:t>Il fisioterapista regola l’intensità di energia a in relazione al risultato che vuole </a:t>
            </a:r>
            <a:r>
              <a:rPr lang="it-IT" kern="0" spc="-5" dirty="0">
                <a:solidFill>
                  <a:srgbClr val="000000"/>
                </a:solidFill>
                <a:ea typeface="Times New Roman" panose="02020603050405020304" pitchFamily="18" charset="0"/>
                <a:cs typeface="Times New Roman" panose="02020603050405020304" pitchFamily="18" charset="0"/>
              </a:rPr>
              <a:t>ottenere</a:t>
            </a:r>
            <a:endParaRPr lang="it-IT" kern="0" spc="-5" dirty="0">
              <a:solidFill>
                <a:srgbClr val="000000"/>
              </a:solidFill>
              <a:effectLst/>
              <a:ea typeface="Times New Roman" panose="02020603050405020304" pitchFamily="18" charset="0"/>
              <a:cs typeface="Times New Roman" panose="02020603050405020304" pitchFamily="18" charset="0"/>
            </a:endParaRPr>
          </a:p>
        </p:txBody>
      </p:sp>
      <p:sp>
        <p:nvSpPr>
          <p:cNvPr id="4" name="CasellaDiTesto 3">
            <a:extLst>
              <a:ext uri="{FF2B5EF4-FFF2-40B4-BE49-F238E27FC236}">
                <a16:creationId xmlns:a16="http://schemas.microsoft.com/office/drawing/2014/main" id="{7E705523-9E48-B083-2A38-89F92BFA9A25}"/>
              </a:ext>
            </a:extLst>
          </p:cNvPr>
          <p:cNvSpPr txBox="1"/>
          <p:nvPr/>
        </p:nvSpPr>
        <p:spPr>
          <a:xfrm>
            <a:off x="485486" y="247807"/>
            <a:ext cx="11340445" cy="671915"/>
          </a:xfrm>
          <a:prstGeom prst="rect">
            <a:avLst/>
          </a:prstGeom>
          <a:noFill/>
        </p:spPr>
        <p:txBody>
          <a:bodyPr wrap="square">
            <a:spAutoFit/>
          </a:bodyPr>
          <a:lstStyle/>
          <a:p>
            <a:pPr algn="ctr">
              <a:lnSpc>
                <a:spcPct val="107000"/>
              </a:lnSpc>
              <a:spcBef>
                <a:spcPts val="1500"/>
              </a:spcBef>
              <a:spcAft>
                <a:spcPts val="1500"/>
              </a:spcAft>
            </a:pPr>
            <a:r>
              <a:rPr lang="it-IT" kern="0" spc="-5" dirty="0">
                <a:solidFill>
                  <a:srgbClr val="000000"/>
                </a:solidFill>
                <a:effectLst/>
                <a:ea typeface="Times New Roman" panose="02020603050405020304" pitchFamily="18" charset="0"/>
                <a:cs typeface="Times New Roman" panose="02020603050405020304" pitchFamily="18" charset="0"/>
              </a:rPr>
              <a:t>In base alla differente patologia il fisioterapista regola la </a:t>
            </a:r>
            <a:r>
              <a:rPr lang="it-IT" b="1" kern="0" spc="-5" dirty="0">
                <a:solidFill>
                  <a:srgbClr val="000000"/>
                </a:solidFill>
                <a:effectLst/>
                <a:ea typeface="Times New Roman" panose="02020603050405020304" pitchFamily="18" charset="0"/>
                <a:cs typeface="Times New Roman" panose="02020603050405020304" pitchFamily="18" charset="0"/>
              </a:rPr>
              <a:t>quantità</a:t>
            </a:r>
            <a:r>
              <a:rPr lang="it-IT" kern="0" spc="-5" dirty="0">
                <a:solidFill>
                  <a:srgbClr val="000000"/>
                </a:solidFill>
                <a:effectLst/>
                <a:ea typeface="Times New Roman" panose="02020603050405020304" pitchFamily="18" charset="0"/>
                <a:cs typeface="Times New Roman" panose="02020603050405020304" pitchFamily="18" charset="0"/>
              </a:rPr>
              <a:t> di energia da trasferire ai tessuti. Così determina anche la </a:t>
            </a:r>
            <a:r>
              <a:rPr lang="it-IT" b="1" kern="0" spc="-5" dirty="0">
                <a:solidFill>
                  <a:srgbClr val="000000"/>
                </a:solidFill>
                <a:effectLst/>
                <a:ea typeface="Times New Roman" panose="02020603050405020304" pitchFamily="18" charset="0"/>
                <a:cs typeface="Times New Roman" panose="02020603050405020304" pitchFamily="18" charset="0"/>
              </a:rPr>
              <a:t>profondità</a:t>
            </a:r>
            <a:r>
              <a:rPr lang="it-IT" kern="0" spc="-5" dirty="0">
                <a:solidFill>
                  <a:srgbClr val="000000"/>
                </a:solidFill>
                <a:effectLst/>
                <a:ea typeface="Times New Roman" panose="02020603050405020304" pitchFamily="18" charset="0"/>
                <a:cs typeface="Times New Roman" panose="02020603050405020304" pitchFamily="18" charset="0"/>
              </a:rPr>
              <a:t> d’azione delle radiofrequenze. </a:t>
            </a:r>
            <a:endParaRPr lang="it-IT" kern="100" dirty="0">
              <a:effectLst/>
              <a:ea typeface="Calibri" panose="020F0502020204030204" pitchFamily="34" charset="0"/>
              <a:cs typeface="Times New Roman" panose="02020603050405020304" pitchFamily="18" charset="0"/>
            </a:endParaRPr>
          </a:p>
        </p:txBody>
      </p:sp>
      <p:sp>
        <p:nvSpPr>
          <p:cNvPr id="6" name="CasellaDiTesto 5">
            <a:extLst>
              <a:ext uri="{FF2B5EF4-FFF2-40B4-BE49-F238E27FC236}">
                <a16:creationId xmlns:a16="http://schemas.microsoft.com/office/drawing/2014/main" id="{AD58DBEC-6EB2-7DAF-8F24-EDCA82CED69F}"/>
              </a:ext>
            </a:extLst>
          </p:cNvPr>
          <p:cNvSpPr txBox="1"/>
          <p:nvPr/>
        </p:nvSpPr>
        <p:spPr>
          <a:xfrm>
            <a:off x="268656" y="1268268"/>
            <a:ext cx="4205925" cy="1561005"/>
          </a:xfrm>
          <a:prstGeom prst="rect">
            <a:avLst/>
          </a:prstGeom>
          <a:noFill/>
        </p:spPr>
        <p:txBody>
          <a:bodyPr wrap="square">
            <a:spAutoFit/>
          </a:bodyPr>
          <a:lstStyle/>
          <a:p>
            <a:pPr algn="ctr">
              <a:lnSpc>
                <a:spcPct val="107000"/>
              </a:lnSpc>
              <a:spcBef>
                <a:spcPts val="1500"/>
              </a:spcBef>
              <a:spcAft>
                <a:spcPts val="1500"/>
              </a:spcAft>
            </a:pPr>
            <a:r>
              <a:rPr lang="it-IT" b="1" kern="0" spc="-5" dirty="0">
                <a:solidFill>
                  <a:srgbClr val="000000"/>
                </a:solidFill>
                <a:effectLst/>
                <a:ea typeface="Times New Roman" panose="02020603050405020304" pitchFamily="18" charset="0"/>
                <a:cs typeface="Times New Roman" panose="02020603050405020304" pitchFamily="18" charset="0"/>
              </a:rPr>
              <a:t>Inoltre, in alcune situazioni specifiche, la </a:t>
            </a:r>
            <a:r>
              <a:rPr lang="it-IT" b="1" kern="0" spc="-5" dirty="0" err="1">
                <a:solidFill>
                  <a:srgbClr val="000000"/>
                </a:solidFill>
                <a:effectLst/>
                <a:ea typeface="Times New Roman" panose="02020603050405020304" pitchFamily="18" charset="0"/>
                <a:cs typeface="Times New Roman" panose="02020603050405020304" pitchFamily="18" charset="0"/>
              </a:rPr>
              <a:t>Tecar</a:t>
            </a:r>
            <a:r>
              <a:rPr lang="it-IT" b="1" kern="0" spc="-5" dirty="0">
                <a:solidFill>
                  <a:srgbClr val="000000"/>
                </a:solidFill>
                <a:effectLst/>
                <a:ea typeface="Times New Roman" panose="02020603050405020304" pitchFamily="18" charset="0"/>
                <a:cs typeface="Times New Roman" panose="02020603050405020304" pitchFamily="18" charset="0"/>
              </a:rPr>
              <a:t> può essere effettuata in assenza di calore ossia “atermica” beneficiando comunque dell’effetto terapeutico delle radiofrequenze.</a:t>
            </a:r>
            <a:endParaRPr lang="it-IT" b="1" kern="100" dirty="0">
              <a:effectLst/>
              <a:ea typeface="Calibri" panose="020F0502020204030204" pitchFamily="34" charset="0"/>
              <a:cs typeface="Times New Roman" panose="02020603050405020304" pitchFamily="18" charset="0"/>
            </a:endParaRPr>
          </a:p>
        </p:txBody>
      </p:sp>
      <p:pic>
        <p:nvPicPr>
          <p:cNvPr id="7" name="Imagen 5">
            <a:extLst>
              <a:ext uri="{FF2B5EF4-FFF2-40B4-BE49-F238E27FC236}">
                <a16:creationId xmlns:a16="http://schemas.microsoft.com/office/drawing/2014/main" id="{E1790142-47FD-203F-311A-A4549266DE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5501" y="1062745"/>
            <a:ext cx="3940416" cy="4597679"/>
          </a:xfrm>
          <a:prstGeom prst="rect">
            <a:avLst/>
          </a:prstGeom>
        </p:spPr>
      </p:pic>
      <p:sp>
        <p:nvSpPr>
          <p:cNvPr id="8" name="TextBox 52">
            <a:extLst>
              <a:ext uri="{FF2B5EF4-FFF2-40B4-BE49-F238E27FC236}">
                <a16:creationId xmlns:a16="http://schemas.microsoft.com/office/drawing/2014/main" id="{9501F62D-1F76-454C-45EA-0C9464346631}"/>
              </a:ext>
            </a:extLst>
          </p:cNvPr>
          <p:cNvSpPr txBox="1"/>
          <p:nvPr/>
        </p:nvSpPr>
        <p:spPr>
          <a:xfrm>
            <a:off x="5136672" y="2139920"/>
            <a:ext cx="2895918" cy="424732"/>
          </a:xfrm>
          <a:prstGeom prst="rect">
            <a:avLst/>
          </a:prstGeom>
          <a:noFill/>
        </p:spPr>
        <p:txBody>
          <a:bodyPr wrap="square" rtlCol="0">
            <a:spAutoFit/>
          </a:bodyPr>
          <a:lstStyle/>
          <a:p>
            <a:pPr algn="ctr">
              <a:lnSpc>
                <a:spcPct val="90000"/>
              </a:lnSpc>
            </a:pPr>
            <a:r>
              <a:rPr lang="it-IT" sz="2400" b="1" dirty="0">
                <a:solidFill>
                  <a:prstClr val="black">
                    <a:lumMod val="85000"/>
                    <a:lumOff val="15000"/>
                  </a:prstClr>
                </a:solidFill>
              </a:rPr>
              <a:t>EFFETTI IN ATERMIA</a:t>
            </a:r>
            <a:endParaRPr lang="en-US" sz="2400" b="1" dirty="0">
              <a:solidFill>
                <a:prstClr val="black">
                  <a:lumMod val="85000"/>
                  <a:lumOff val="15000"/>
                </a:prstClr>
              </a:solidFill>
            </a:endParaRPr>
          </a:p>
        </p:txBody>
      </p:sp>
      <p:pic>
        <p:nvPicPr>
          <p:cNvPr id="9" name="Imagen 8">
            <a:extLst>
              <a:ext uri="{FF2B5EF4-FFF2-40B4-BE49-F238E27FC236}">
                <a16:creationId xmlns:a16="http://schemas.microsoft.com/office/drawing/2014/main" id="{BB82ADAD-DD26-EAC9-21AC-34F759F6C3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4942" y="2404541"/>
            <a:ext cx="3819868" cy="4359600"/>
          </a:xfrm>
          <a:prstGeom prst="rect">
            <a:avLst/>
          </a:prstGeom>
        </p:spPr>
      </p:pic>
      <p:sp>
        <p:nvSpPr>
          <p:cNvPr id="10" name="TextBox 52">
            <a:extLst>
              <a:ext uri="{FF2B5EF4-FFF2-40B4-BE49-F238E27FC236}">
                <a16:creationId xmlns:a16="http://schemas.microsoft.com/office/drawing/2014/main" id="{AD4F28FC-E028-18EC-7A63-EA145D4728A7}"/>
              </a:ext>
            </a:extLst>
          </p:cNvPr>
          <p:cNvSpPr txBox="1"/>
          <p:nvPr/>
        </p:nvSpPr>
        <p:spPr>
          <a:xfrm>
            <a:off x="8431848" y="3469787"/>
            <a:ext cx="2895918" cy="757130"/>
          </a:xfrm>
          <a:prstGeom prst="rect">
            <a:avLst/>
          </a:prstGeom>
          <a:noFill/>
        </p:spPr>
        <p:txBody>
          <a:bodyPr wrap="square" rtlCol="0">
            <a:spAutoFit/>
          </a:bodyPr>
          <a:lstStyle/>
          <a:p>
            <a:pPr algn="ctr">
              <a:lnSpc>
                <a:spcPct val="90000"/>
              </a:lnSpc>
            </a:pPr>
            <a:r>
              <a:rPr lang="es-ES" sz="2400" b="1" dirty="0">
                <a:solidFill>
                  <a:prstClr val="black">
                    <a:lumMod val="85000"/>
                    <a:lumOff val="15000"/>
                  </a:prstClr>
                </a:solidFill>
              </a:rPr>
              <a:t>EFFETTI IN IPERTERMIA</a:t>
            </a:r>
            <a:endParaRPr lang="en-US" dirty="0">
              <a:solidFill>
                <a:prstClr val="black">
                  <a:lumMod val="85000"/>
                  <a:lumOff val="15000"/>
                </a:prstClr>
              </a:solidFill>
            </a:endParaRPr>
          </a:p>
        </p:txBody>
      </p:sp>
      <p:grpSp>
        <p:nvGrpSpPr>
          <p:cNvPr id="11" name="Grupo 10">
            <a:extLst>
              <a:ext uri="{FF2B5EF4-FFF2-40B4-BE49-F238E27FC236}">
                <a16:creationId xmlns:a16="http://schemas.microsoft.com/office/drawing/2014/main" id="{8ACABF26-6AC7-D529-FF26-293444B6645B}"/>
              </a:ext>
            </a:extLst>
          </p:cNvPr>
          <p:cNvGrpSpPr/>
          <p:nvPr/>
        </p:nvGrpSpPr>
        <p:grpSpPr>
          <a:xfrm>
            <a:off x="8522606" y="4621307"/>
            <a:ext cx="2946561" cy="1169658"/>
            <a:chOff x="6005649" y="4065126"/>
            <a:chExt cx="2946561" cy="1169658"/>
          </a:xfrm>
        </p:grpSpPr>
        <p:sp>
          <p:nvSpPr>
            <p:cNvPr id="12" name="TextBox 52">
              <a:extLst>
                <a:ext uri="{FF2B5EF4-FFF2-40B4-BE49-F238E27FC236}">
                  <a16:creationId xmlns:a16="http://schemas.microsoft.com/office/drawing/2014/main" id="{CC3F9327-D41C-E362-DF85-4255A88F0A62}"/>
                </a:ext>
              </a:extLst>
            </p:cNvPr>
            <p:cNvSpPr txBox="1"/>
            <p:nvPr/>
          </p:nvSpPr>
          <p:spPr>
            <a:xfrm>
              <a:off x="6005649" y="4065126"/>
              <a:ext cx="2895918" cy="369332"/>
            </a:xfrm>
            <a:prstGeom prst="rect">
              <a:avLst/>
            </a:prstGeom>
            <a:noFill/>
          </p:spPr>
          <p:txBody>
            <a:bodyPr wrap="square" rtlCol="0">
              <a:spAutoFit/>
            </a:bodyPr>
            <a:lstStyle/>
            <a:p>
              <a:pPr lvl="0" algn="ctr">
                <a:buClr>
                  <a:schemeClr val="tx1"/>
                </a:buClr>
                <a:defRPr/>
              </a:pPr>
              <a:r>
                <a:rPr lang="es-ES" b="1" dirty="0"/>
                <a:t>→ BIOSTIMOLAZIONE</a:t>
              </a:r>
              <a:endParaRPr lang="en-US" b="1" kern="0" dirty="0">
                <a:latin typeface="Montserrat"/>
                <a:cs typeface="Arial" panose="020B0604020202020204" pitchFamily="34" charset="0"/>
              </a:endParaRPr>
            </a:p>
          </p:txBody>
        </p:sp>
        <p:sp>
          <p:nvSpPr>
            <p:cNvPr id="13" name="TextBox 52">
              <a:extLst>
                <a:ext uri="{FF2B5EF4-FFF2-40B4-BE49-F238E27FC236}">
                  <a16:creationId xmlns:a16="http://schemas.microsoft.com/office/drawing/2014/main" id="{8DBDBAE2-83E2-986C-6912-4E5ED2696F24}"/>
                </a:ext>
              </a:extLst>
            </p:cNvPr>
            <p:cNvSpPr txBox="1"/>
            <p:nvPr/>
          </p:nvSpPr>
          <p:spPr>
            <a:xfrm>
              <a:off x="6056292" y="4588453"/>
              <a:ext cx="2895918" cy="646331"/>
            </a:xfrm>
            <a:prstGeom prst="rect">
              <a:avLst/>
            </a:prstGeom>
            <a:noFill/>
          </p:spPr>
          <p:txBody>
            <a:bodyPr wrap="square" rtlCol="0">
              <a:spAutoFit/>
            </a:bodyPr>
            <a:lstStyle/>
            <a:p>
              <a:pPr lvl="0" algn="ctr">
                <a:buClr>
                  <a:schemeClr val="tx1"/>
                </a:buClr>
                <a:defRPr/>
              </a:pPr>
              <a:r>
                <a:rPr lang="es-ES" b="1" dirty="0"/>
                <a:t>→ IPERATTIVAZIONE CELLULARE</a:t>
              </a:r>
              <a:endParaRPr lang="en-US" b="1" kern="0" dirty="0">
                <a:latin typeface="Montserrat"/>
                <a:cs typeface="Arial" panose="020B0604020202020204" pitchFamily="34" charset="0"/>
              </a:endParaRPr>
            </a:p>
          </p:txBody>
        </p:sp>
        <p:sp>
          <p:nvSpPr>
            <p:cNvPr id="14" name="TextBox 52">
              <a:extLst>
                <a:ext uri="{FF2B5EF4-FFF2-40B4-BE49-F238E27FC236}">
                  <a16:creationId xmlns:a16="http://schemas.microsoft.com/office/drawing/2014/main" id="{9FA8B574-0B41-F625-7979-E75A48813FF2}"/>
                </a:ext>
              </a:extLst>
            </p:cNvPr>
            <p:cNvSpPr txBox="1"/>
            <p:nvPr/>
          </p:nvSpPr>
          <p:spPr>
            <a:xfrm>
              <a:off x="6045506" y="4288756"/>
              <a:ext cx="2895918" cy="401713"/>
            </a:xfrm>
            <a:prstGeom prst="rect">
              <a:avLst/>
            </a:prstGeom>
            <a:noFill/>
          </p:spPr>
          <p:txBody>
            <a:bodyPr wrap="square" rtlCol="0">
              <a:spAutoFit/>
            </a:bodyPr>
            <a:lstStyle/>
            <a:p>
              <a:pPr lvl="0" algn="ctr">
                <a:lnSpc>
                  <a:spcPct val="120000"/>
                </a:lnSpc>
                <a:buClr>
                  <a:schemeClr val="tx1"/>
                </a:buClr>
                <a:defRPr/>
              </a:pPr>
              <a:r>
                <a:rPr lang="es-ES" b="1" dirty="0"/>
                <a:t>→ VASCOLARIZZAZIONE</a:t>
              </a:r>
              <a:endParaRPr lang="en-US" b="1" kern="0" dirty="0">
                <a:latin typeface="Montserrat"/>
                <a:cs typeface="Arial" panose="020B0604020202020204" pitchFamily="34" charset="0"/>
              </a:endParaRPr>
            </a:p>
          </p:txBody>
        </p:sp>
      </p:grpSp>
      <p:sp>
        <p:nvSpPr>
          <p:cNvPr id="15" name="Text Placeholder 1">
            <a:extLst>
              <a:ext uri="{FF2B5EF4-FFF2-40B4-BE49-F238E27FC236}">
                <a16:creationId xmlns:a16="http://schemas.microsoft.com/office/drawing/2014/main" id="{C116BA12-29EE-A8D4-9AFD-699A00290A4F}"/>
              </a:ext>
            </a:extLst>
          </p:cNvPr>
          <p:cNvSpPr txBox="1">
            <a:spLocks/>
          </p:cNvSpPr>
          <p:nvPr/>
        </p:nvSpPr>
        <p:spPr>
          <a:xfrm>
            <a:off x="4953198" y="2692070"/>
            <a:ext cx="3121192" cy="1555433"/>
          </a:xfrm>
          <a:prstGeom prst="roundRect">
            <a:avLst>
              <a:gd name="adj" fmla="val 11024"/>
            </a:avLst>
          </a:prstGeom>
          <a:noFill/>
          <a:ln>
            <a:noFill/>
          </a:ln>
        </p:spPr>
        <p:txBody>
          <a:bodyPr vert="horz" wrap="square" lIns="0" tIns="45720" rIns="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ontserrat" panose="02000505000000020004"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ontserrat" panose="02000505000000020004"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ontserrat" panose="02000505000000020004" pitchFamily="2"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ontserrat" panose="02000505000000020004" pitchFamily="2"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ontserrat" panose="0200050500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a:buFont typeface="Arial" panose="020B0604020202020204" pitchFamily="34" charset="0"/>
              <a:buChar char="•"/>
            </a:pPr>
            <a:r>
              <a:rPr lang="en-US" sz="1600" b="1" dirty="0">
                <a:solidFill>
                  <a:schemeClr val="tx1"/>
                </a:solidFill>
                <a:latin typeface="+mn-lt"/>
              </a:rPr>
              <a:t>PROLIFERAZIONE CELLULARE
CONTROLLO DELL’INFIAMMAZIONE E DELLA FIBROSI
ATTIVAZIONE DEL METABOLISMO</a:t>
            </a:r>
          </a:p>
        </p:txBody>
      </p:sp>
    </p:spTree>
    <p:extLst>
      <p:ext uri="{BB962C8B-B14F-4D97-AF65-F5344CB8AC3E}">
        <p14:creationId xmlns:p14="http://schemas.microsoft.com/office/powerpoint/2010/main" val="1944283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6A4C1C9-7F5E-C6C9-CF90-821F7073AE1C}"/>
              </a:ext>
            </a:extLst>
          </p:cNvPr>
          <p:cNvSpPr txBox="1"/>
          <p:nvPr/>
        </p:nvSpPr>
        <p:spPr>
          <a:xfrm>
            <a:off x="5084780" y="970288"/>
            <a:ext cx="5819481" cy="1065676"/>
          </a:xfrm>
          <a:prstGeom prst="rect">
            <a:avLst/>
          </a:prstGeom>
          <a:noFill/>
          <a:ln>
            <a:solidFill>
              <a:schemeClr val="tx1"/>
            </a:solidFill>
          </a:ln>
        </p:spPr>
        <p:txBody>
          <a:bodyPr wrap="square">
            <a:spAutoFit/>
          </a:bodyPr>
          <a:lstStyle/>
          <a:p>
            <a:pPr algn="ctr">
              <a:lnSpc>
                <a:spcPct val="107000"/>
              </a:lnSpc>
              <a:spcBef>
                <a:spcPts val="1500"/>
              </a:spcBef>
              <a:spcAft>
                <a:spcPts val="1500"/>
              </a:spcAft>
            </a:pPr>
            <a:r>
              <a:rPr lang="it-IT" sz="2000" kern="0" spc="-5" dirty="0">
                <a:solidFill>
                  <a:srgbClr val="000000"/>
                </a:solidFill>
                <a:effectLst/>
                <a:ea typeface="Times New Roman" panose="02020603050405020304" pitchFamily="18" charset="0"/>
                <a:cs typeface="Times New Roman" panose="02020603050405020304" pitchFamily="18" charset="0"/>
              </a:rPr>
              <a:t>Ne consegue che, come per ogni terapia, anche l’efficacia della </a:t>
            </a:r>
            <a:r>
              <a:rPr lang="it-IT" sz="2000" kern="0" spc="-5" dirty="0" err="1">
                <a:solidFill>
                  <a:srgbClr val="000000"/>
                </a:solidFill>
                <a:effectLst/>
                <a:ea typeface="Times New Roman" panose="02020603050405020304" pitchFamily="18" charset="0"/>
                <a:cs typeface="Times New Roman" panose="02020603050405020304" pitchFamily="18" charset="0"/>
              </a:rPr>
              <a:t>Tecar</a:t>
            </a:r>
            <a:r>
              <a:rPr lang="it-IT" sz="2000" kern="0" spc="-5" dirty="0">
                <a:solidFill>
                  <a:srgbClr val="000000"/>
                </a:solidFill>
                <a:effectLst/>
                <a:ea typeface="Times New Roman" panose="02020603050405020304" pitchFamily="18" charset="0"/>
                <a:cs typeface="Times New Roman" panose="02020603050405020304" pitchFamily="18" charset="0"/>
              </a:rPr>
              <a:t> dipende in buona parte dalla </a:t>
            </a:r>
            <a:r>
              <a:rPr lang="it-IT" sz="2000" b="1" kern="0" spc="-5" dirty="0">
                <a:solidFill>
                  <a:srgbClr val="000000"/>
                </a:solidFill>
                <a:effectLst/>
                <a:ea typeface="Times New Roman" panose="02020603050405020304" pitchFamily="18" charset="0"/>
                <a:cs typeface="Times New Roman" panose="02020603050405020304" pitchFamily="18" charset="0"/>
              </a:rPr>
              <a:t>competenz</a:t>
            </a:r>
            <a:r>
              <a:rPr lang="it-IT" sz="2000" kern="0" spc="-5" dirty="0">
                <a:solidFill>
                  <a:srgbClr val="000000"/>
                </a:solidFill>
                <a:effectLst/>
                <a:ea typeface="Times New Roman" panose="02020603050405020304" pitchFamily="18" charset="0"/>
                <a:cs typeface="Times New Roman" panose="02020603050405020304" pitchFamily="18" charset="0"/>
              </a:rPr>
              <a:t>a di chi la utilizza.</a:t>
            </a:r>
            <a:endParaRPr lang="it-IT" sz="2000" kern="100" dirty="0">
              <a:effectLst/>
              <a:ea typeface="Calibri" panose="020F0502020204030204" pitchFamily="34" charset="0"/>
              <a:cs typeface="Times New Roman" panose="02020603050405020304" pitchFamily="18" charset="0"/>
            </a:endParaRPr>
          </a:p>
        </p:txBody>
      </p:sp>
      <p:sp>
        <p:nvSpPr>
          <p:cNvPr id="5" name="CasellaDiTesto 4">
            <a:extLst>
              <a:ext uri="{FF2B5EF4-FFF2-40B4-BE49-F238E27FC236}">
                <a16:creationId xmlns:a16="http://schemas.microsoft.com/office/drawing/2014/main" id="{8B7FAFDC-EC24-49FA-9F2E-75A780681057}"/>
              </a:ext>
            </a:extLst>
          </p:cNvPr>
          <p:cNvSpPr txBox="1"/>
          <p:nvPr/>
        </p:nvSpPr>
        <p:spPr>
          <a:xfrm>
            <a:off x="320512" y="4441540"/>
            <a:ext cx="6183983" cy="1394997"/>
          </a:xfrm>
          <a:prstGeom prst="rect">
            <a:avLst/>
          </a:prstGeom>
          <a:noFill/>
          <a:ln>
            <a:solidFill>
              <a:schemeClr val="tx1"/>
            </a:solidFill>
          </a:ln>
        </p:spPr>
        <p:txBody>
          <a:bodyPr wrap="square">
            <a:spAutoFit/>
          </a:bodyPr>
          <a:lstStyle/>
          <a:p>
            <a:pPr algn="ctr">
              <a:lnSpc>
                <a:spcPct val="107000"/>
              </a:lnSpc>
              <a:spcBef>
                <a:spcPts val="1500"/>
              </a:spcBef>
              <a:spcAft>
                <a:spcPts val="1500"/>
              </a:spcAft>
            </a:pPr>
            <a:r>
              <a:rPr lang="it-IT" sz="2000" kern="0" spc="-5" dirty="0">
                <a:solidFill>
                  <a:srgbClr val="000000"/>
                </a:solidFill>
                <a:effectLst/>
                <a:ea typeface="Times New Roman" panose="02020603050405020304" pitchFamily="18" charset="0"/>
                <a:cs typeface="Times New Roman" panose="02020603050405020304" pitchFamily="18" charset="0"/>
              </a:rPr>
              <a:t>Per ogni persona, per ogni</a:t>
            </a:r>
            <a:r>
              <a:rPr lang="it-IT" sz="2000" b="1" kern="0" spc="-5" dirty="0">
                <a:solidFill>
                  <a:srgbClr val="000000"/>
                </a:solidFill>
                <a:effectLst/>
                <a:ea typeface="Times New Roman" panose="02020603050405020304" pitchFamily="18" charset="0"/>
                <a:cs typeface="Times New Roman" panose="02020603050405020304" pitchFamily="18" charset="0"/>
              </a:rPr>
              <a:t> </a:t>
            </a:r>
            <a:r>
              <a:rPr lang="it-IT" sz="2000" kern="0" spc="-5" dirty="0">
                <a:solidFill>
                  <a:srgbClr val="000000"/>
                </a:solidFill>
                <a:effectLst/>
                <a:ea typeface="Times New Roman" panose="02020603050405020304" pitchFamily="18" charset="0"/>
                <a:cs typeface="Times New Roman" panose="02020603050405020304" pitchFamily="18" charset="0"/>
              </a:rPr>
              <a:t>patologia e per ogni situazione è fondamentale impostare la giusta intensità, la giusta profondità ed il giusto campo per ottenere i risultati sperati.</a:t>
            </a:r>
            <a:endParaRPr lang="it-IT" sz="2000" kern="100" dirty="0">
              <a:effectLst/>
              <a:ea typeface="Calibri" panose="020F0502020204030204" pitchFamily="34" charset="0"/>
              <a:cs typeface="Times New Roman" panose="02020603050405020304" pitchFamily="18" charset="0"/>
            </a:endParaRPr>
          </a:p>
        </p:txBody>
      </p:sp>
      <p:pic>
        <p:nvPicPr>
          <p:cNvPr id="6" name="Immagine 5">
            <a:extLst>
              <a:ext uri="{FF2B5EF4-FFF2-40B4-BE49-F238E27FC236}">
                <a16:creationId xmlns:a16="http://schemas.microsoft.com/office/drawing/2014/main" id="{DE0FB64D-C58F-1AF4-9856-004002C91BDA}"/>
              </a:ext>
            </a:extLst>
          </p:cNvPr>
          <p:cNvPicPr>
            <a:picLocks noChangeAspect="1"/>
          </p:cNvPicPr>
          <p:nvPr/>
        </p:nvPicPr>
        <p:blipFill>
          <a:blip r:embed="rId2"/>
          <a:stretch>
            <a:fillRect/>
          </a:stretch>
        </p:blipFill>
        <p:spPr>
          <a:xfrm>
            <a:off x="7129809" y="3784708"/>
            <a:ext cx="4188642" cy="2356111"/>
          </a:xfrm>
          <a:prstGeom prst="rect">
            <a:avLst/>
          </a:prstGeom>
        </p:spPr>
      </p:pic>
      <p:pic>
        <p:nvPicPr>
          <p:cNvPr id="7" name="Immagine 6">
            <a:extLst>
              <a:ext uri="{FF2B5EF4-FFF2-40B4-BE49-F238E27FC236}">
                <a16:creationId xmlns:a16="http://schemas.microsoft.com/office/drawing/2014/main" id="{D5E7D4FF-71B9-A078-B8C2-4FD5DB8B2858}"/>
              </a:ext>
            </a:extLst>
          </p:cNvPr>
          <p:cNvPicPr>
            <a:picLocks noChangeAspect="1"/>
          </p:cNvPicPr>
          <p:nvPr/>
        </p:nvPicPr>
        <p:blipFill>
          <a:blip r:embed="rId3"/>
          <a:stretch>
            <a:fillRect/>
          </a:stretch>
        </p:blipFill>
        <p:spPr>
          <a:xfrm>
            <a:off x="490194" y="815644"/>
            <a:ext cx="3707287" cy="1974010"/>
          </a:xfrm>
          <a:prstGeom prst="rect">
            <a:avLst/>
          </a:prstGeom>
        </p:spPr>
      </p:pic>
    </p:spTree>
    <p:extLst>
      <p:ext uri="{BB962C8B-B14F-4D97-AF65-F5344CB8AC3E}">
        <p14:creationId xmlns:p14="http://schemas.microsoft.com/office/powerpoint/2010/main" val="237840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050800A9-3E5D-E77A-94C4-CA985CB82ABF}"/>
              </a:ext>
            </a:extLst>
          </p:cNvPr>
          <p:cNvSpPr txBox="1"/>
          <p:nvPr/>
        </p:nvSpPr>
        <p:spPr>
          <a:xfrm>
            <a:off x="901831" y="224449"/>
            <a:ext cx="10388338" cy="1065676"/>
          </a:xfrm>
          <a:prstGeom prst="rect">
            <a:avLst/>
          </a:prstGeom>
          <a:noFill/>
        </p:spPr>
        <p:txBody>
          <a:bodyPr wrap="square">
            <a:spAutoFit/>
          </a:bodyPr>
          <a:lstStyle/>
          <a:p>
            <a:pPr algn="ctr">
              <a:lnSpc>
                <a:spcPct val="107000"/>
              </a:lnSpc>
              <a:spcBef>
                <a:spcPts val="1500"/>
              </a:spcBef>
              <a:spcAft>
                <a:spcPts val="1500"/>
              </a:spcAft>
            </a:pPr>
            <a:r>
              <a:rPr lang="it-IT" sz="2000" kern="0" spc="-5" dirty="0">
                <a:solidFill>
                  <a:srgbClr val="000000"/>
                </a:solidFill>
                <a:effectLst/>
                <a:ea typeface="Times New Roman" panose="02020603050405020304" pitchFamily="18" charset="0"/>
                <a:cs typeface="Times New Roman" panose="02020603050405020304" pitchFamily="18" charset="0"/>
              </a:rPr>
              <a:t>La </a:t>
            </a:r>
            <a:r>
              <a:rPr lang="it-IT" sz="2000" kern="0" spc="-5" dirty="0" err="1">
                <a:solidFill>
                  <a:srgbClr val="000000"/>
                </a:solidFill>
                <a:effectLst/>
                <a:ea typeface="Times New Roman" panose="02020603050405020304" pitchFamily="18" charset="0"/>
                <a:cs typeface="Times New Roman" panose="02020603050405020304" pitchFamily="18" charset="0"/>
              </a:rPr>
              <a:t>Tecar</a:t>
            </a:r>
            <a:r>
              <a:rPr lang="it-IT" sz="2000" kern="0" spc="-5" dirty="0">
                <a:solidFill>
                  <a:srgbClr val="000000"/>
                </a:solidFill>
                <a:effectLst/>
                <a:ea typeface="Times New Roman" panose="02020603050405020304" pitchFamily="18" charset="0"/>
                <a:cs typeface="Times New Roman" panose="02020603050405020304" pitchFamily="18" charset="0"/>
              </a:rPr>
              <a:t> può essere sfruttata per molte diverse patologie e può portare </a:t>
            </a:r>
            <a:r>
              <a:rPr lang="it-IT" sz="2000" b="1" kern="0" spc="-5" dirty="0">
                <a:solidFill>
                  <a:srgbClr val="000000"/>
                </a:solidFill>
                <a:effectLst/>
                <a:ea typeface="Times New Roman" panose="02020603050405020304" pitchFamily="18" charset="0"/>
                <a:cs typeface="Times New Roman" panose="02020603050405020304" pitchFamily="18" charset="0"/>
              </a:rPr>
              <a:t>ottimi risultati</a:t>
            </a:r>
            <a:r>
              <a:rPr lang="it-IT" sz="2000" kern="0" spc="-5" dirty="0">
                <a:solidFill>
                  <a:srgbClr val="000000"/>
                </a:solidFill>
                <a:effectLst/>
                <a:ea typeface="Times New Roman" panose="02020603050405020304" pitchFamily="18" charset="0"/>
                <a:cs typeface="Times New Roman" panose="02020603050405020304" pitchFamily="18" charset="0"/>
              </a:rPr>
              <a:t> già dopo poche sedute. Il vantaggio principale è che riesce a </a:t>
            </a:r>
            <a:r>
              <a:rPr lang="it-IT" sz="2000" b="1" kern="0" spc="-5" dirty="0">
                <a:solidFill>
                  <a:srgbClr val="000000"/>
                </a:solidFill>
                <a:effectLst/>
                <a:ea typeface="Times New Roman" panose="02020603050405020304" pitchFamily="18" charset="0"/>
                <a:cs typeface="Times New Roman" panose="02020603050405020304" pitchFamily="18" charset="0"/>
              </a:rPr>
              <a:t>ridurre l’infiammazione</a:t>
            </a:r>
            <a:r>
              <a:rPr lang="it-IT" sz="2000" kern="0" spc="-5" dirty="0">
                <a:solidFill>
                  <a:srgbClr val="000000"/>
                </a:solidFill>
                <a:effectLst/>
                <a:ea typeface="Times New Roman" panose="02020603050405020304" pitchFamily="18" charset="0"/>
                <a:cs typeface="Times New Roman" panose="02020603050405020304" pitchFamily="18" charset="0"/>
              </a:rPr>
              <a:t> dei tessuti e quindi il dolore in fase acuta. Risultato che si ottiene con una terapia non invasiva.</a:t>
            </a:r>
            <a:endParaRPr lang="it-IT" kern="100" dirty="0">
              <a:effectLst/>
              <a:ea typeface="Calibri" panose="020F0502020204030204" pitchFamily="34" charset="0"/>
              <a:cs typeface="Times New Roman" panose="02020603050405020304" pitchFamily="18" charset="0"/>
            </a:endParaRPr>
          </a:p>
        </p:txBody>
      </p:sp>
      <p:sp>
        <p:nvSpPr>
          <p:cNvPr id="5" name="CasellaDiTesto 4">
            <a:extLst>
              <a:ext uri="{FF2B5EF4-FFF2-40B4-BE49-F238E27FC236}">
                <a16:creationId xmlns:a16="http://schemas.microsoft.com/office/drawing/2014/main" id="{DD9C473C-469B-D2CA-6CB3-296460B87306}"/>
              </a:ext>
            </a:extLst>
          </p:cNvPr>
          <p:cNvSpPr txBox="1"/>
          <p:nvPr/>
        </p:nvSpPr>
        <p:spPr>
          <a:xfrm>
            <a:off x="106053" y="1345076"/>
            <a:ext cx="3975754" cy="4847609"/>
          </a:xfrm>
          <a:prstGeom prst="rect">
            <a:avLst/>
          </a:prstGeom>
          <a:noFill/>
          <a:ln>
            <a:solidFill>
              <a:schemeClr val="tx1"/>
            </a:solidFill>
          </a:ln>
        </p:spPr>
        <p:txBody>
          <a:bodyPr wrap="square">
            <a:spAutoFit/>
          </a:bodyPr>
          <a:lstStyle/>
          <a:p>
            <a:pPr algn="ctr">
              <a:lnSpc>
                <a:spcPct val="107000"/>
              </a:lnSpc>
              <a:spcBef>
                <a:spcPts val="1500"/>
              </a:spcBef>
              <a:spcAft>
                <a:spcPts val="1500"/>
              </a:spcAft>
            </a:pPr>
            <a:r>
              <a:rPr lang="it-IT" b="1" kern="0" spc="-5" dirty="0">
                <a:solidFill>
                  <a:srgbClr val="000000"/>
                </a:solidFill>
                <a:effectLst/>
                <a:ea typeface="Times New Roman" panose="02020603050405020304" pitchFamily="18" charset="0"/>
                <a:cs typeface="Times New Roman" panose="02020603050405020304" pitchFamily="18" charset="0"/>
              </a:rPr>
              <a:t>INDICAZIONI:</a:t>
            </a:r>
            <a:endParaRPr lang="it-IT" b="1"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Contratture</a:t>
            </a:r>
            <a:r>
              <a:rPr lang="it-IT" kern="100" dirty="0">
                <a:ea typeface="Calibri" panose="020F0502020204030204" pitchFamily="34" charset="0"/>
                <a:cs typeface="Times New Roman" panose="02020603050405020304" pitchFamily="18" charset="0"/>
              </a:rPr>
              <a:t> e </a:t>
            </a:r>
            <a:r>
              <a:rPr lang="it-IT" kern="0" dirty="0">
                <a:solidFill>
                  <a:srgbClr val="000000"/>
                </a:solidFill>
                <a:effectLst/>
                <a:ea typeface="Times New Roman" panose="02020603050405020304" pitchFamily="18" charset="0"/>
                <a:cs typeface="Times New Roman" panose="02020603050405020304" pitchFamily="18" charset="0"/>
              </a:rPr>
              <a:t>Stiramenti</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Edemi</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Distorsioni</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Microfratture</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Tendiniti</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Epicondilite</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Artrosi</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Lombalgie</a:t>
            </a:r>
            <a:r>
              <a:rPr lang="it-IT" kern="100" dirty="0">
                <a:ea typeface="Calibri" panose="020F0502020204030204" pitchFamily="34" charset="0"/>
                <a:cs typeface="Times New Roman" panose="02020603050405020304" pitchFamily="18" charset="0"/>
              </a:rPr>
              <a:t>, </a:t>
            </a:r>
            <a:r>
              <a:rPr lang="it-IT" kern="0" dirty="0">
                <a:solidFill>
                  <a:srgbClr val="000000"/>
                </a:solidFill>
                <a:effectLst/>
                <a:ea typeface="Times New Roman" panose="02020603050405020304" pitchFamily="18" charset="0"/>
                <a:cs typeface="Times New Roman" panose="02020603050405020304" pitchFamily="18" charset="0"/>
              </a:rPr>
              <a:t>Sciatalgie</a:t>
            </a:r>
            <a:r>
              <a:rPr lang="it-IT" kern="100" dirty="0">
                <a:ea typeface="Calibri" panose="020F0502020204030204" pitchFamily="34" charset="0"/>
                <a:cs typeface="Times New Roman" panose="02020603050405020304" pitchFamily="18" charset="0"/>
              </a:rPr>
              <a:t>, </a:t>
            </a:r>
            <a:r>
              <a:rPr lang="it-IT" kern="0" dirty="0">
                <a:solidFill>
                  <a:srgbClr val="000000"/>
                </a:solidFill>
                <a:effectLst/>
                <a:ea typeface="Times New Roman" panose="02020603050405020304" pitchFamily="18" charset="0"/>
                <a:cs typeface="Times New Roman" panose="02020603050405020304" pitchFamily="18" charset="0"/>
              </a:rPr>
              <a:t>Cervicalgie</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Colpi di frusta</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Gonartrosi</a:t>
            </a:r>
            <a:endParaRPr lang="it-IT" kern="100" dirty="0">
              <a:effectLst/>
              <a:ea typeface="Calibri" panose="020F0502020204030204" pitchFamily="34" charset="0"/>
              <a:cs typeface="Times New Roman" panose="02020603050405020304" pitchFamily="18" charset="0"/>
            </a:endParaRPr>
          </a:p>
          <a:p>
            <a:pPr algn="ctr"/>
            <a:r>
              <a:rPr lang="it-IT" kern="0" dirty="0">
                <a:effectLst/>
                <a:ea typeface="Times New Roman" panose="02020603050405020304" pitchFamily="18" charset="0"/>
                <a:cs typeface="Times New Roman" panose="02020603050405020304" pitchFamily="18" charset="0"/>
              </a:rPr>
              <a:t>Fascite plantare</a:t>
            </a:r>
            <a:endParaRPr lang="it-IT" dirty="0"/>
          </a:p>
        </p:txBody>
      </p:sp>
      <p:sp>
        <p:nvSpPr>
          <p:cNvPr id="7" name="CasellaDiTesto 6">
            <a:extLst>
              <a:ext uri="{FF2B5EF4-FFF2-40B4-BE49-F238E27FC236}">
                <a16:creationId xmlns:a16="http://schemas.microsoft.com/office/drawing/2014/main" id="{2F68B6EB-9097-35DC-2EE1-4C967FD8AB0D}"/>
              </a:ext>
            </a:extLst>
          </p:cNvPr>
          <p:cNvSpPr txBox="1"/>
          <p:nvPr/>
        </p:nvSpPr>
        <p:spPr>
          <a:xfrm>
            <a:off x="7893379" y="1754406"/>
            <a:ext cx="3808820" cy="3349187"/>
          </a:xfrm>
          <a:prstGeom prst="rect">
            <a:avLst/>
          </a:prstGeom>
          <a:noFill/>
          <a:ln>
            <a:solidFill>
              <a:schemeClr val="tx1"/>
            </a:solidFill>
          </a:ln>
        </p:spPr>
        <p:txBody>
          <a:bodyPr wrap="square">
            <a:spAutoFit/>
          </a:bodyPr>
          <a:lstStyle/>
          <a:p>
            <a:pPr algn="ctr">
              <a:lnSpc>
                <a:spcPct val="107000"/>
              </a:lnSpc>
              <a:spcBef>
                <a:spcPts val="1500"/>
              </a:spcBef>
              <a:spcAft>
                <a:spcPts val="1500"/>
              </a:spcAft>
            </a:pPr>
            <a:r>
              <a:rPr lang="it-IT" b="1" kern="0" spc="-5" dirty="0">
                <a:solidFill>
                  <a:srgbClr val="000000"/>
                </a:solidFill>
                <a:effectLst/>
                <a:ea typeface="Times New Roman" panose="02020603050405020304" pitchFamily="18" charset="0"/>
                <a:cs typeface="Times New Roman" panose="02020603050405020304" pitchFamily="18" charset="0"/>
              </a:rPr>
              <a:t>CONTROINDICAZIONI:</a:t>
            </a:r>
            <a:endParaRPr lang="it-IT" b="1"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angina e importanti disfunzioni cardio-vascolari </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tromboflebiti </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tumori </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pacemaker e impianti attivi in generale</a:t>
            </a:r>
            <a:endParaRPr lang="it-IT" kern="100" dirty="0">
              <a:effectLst/>
              <a:ea typeface="Calibri" panose="020F0502020204030204" pitchFamily="34" charset="0"/>
              <a:cs typeface="Times New Roman" panose="02020603050405020304" pitchFamily="18" charset="0"/>
            </a:endParaRPr>
          </a:p>
          <a:p>
            <a:pPr marL="342900" lvl="0" indent="-342900" algn="ctr">
              <a:lnSpc>
                <a:spcPct val="107000"/>
              </a:lnSpc>
              <a:spcAft>
                <a:spcPts val="800"/>
              </a:spcAft>
              <a:buSzPts val="1000"/>
              <a:buFont typeface="Symbol" panose="05050102010706020507" pitchFamily="18" charset="2"/>
              <a:buChar char=""/>
              <a:tabLst>
                <a:tab pos="457200" algn="l"/>
              </a:tabLst>
            </a:pPr>
            <a:r>
              <a:rPr lang="it-IT" kern="0" dirty="0">
                <a:solidFill>
                  <a:srgbClr val="000000"/>
                </a:solidFill>
                <a:effectLst/>
                <a:ea typeface="Times New Roman" panose="02020603050405020304" pitchFamily="18" charset="0"/>
                <a:cs typeface="Times New Roman" panose="02020603050405020304" pitchFamily="18" charset="0"/>
              </a:rPr>
              <a:t>impianti ferromagnetici (protesi, clips, ecc.)</a:t>
            </a:r>
            <a:endParaRPr lang="it-IT" kern="100" dirty="0">
              <a:effectLst/>
              <a:ea typeface="Calibri" panose="020F0502020204030204" pitchFamily="34" charset="0"/>
              <a:cs typeface="Times New Roman" panose="02020603050405020304" pitchFamily="18" charset="0"/>
            </a:endParaRPr>
          </a:p>
        </p:txBody>
      </p:sp>
      <p:sp>
        <p:nvSpPr>
          <p:cNvPr id="9" name="CasellaDiTesto 8">
            <a:extLst>
              <a:ext uri="{FF2B5EF4-FFF2-40B4-BE49-F238E27FC236}">
                <a16:creationId xmlns:a16="http://schemas.microsoft.com/office/drawing/2014/main" id="{56364F29-D9B7-DDB5-EDCE-ACCE9B3D7709}"/>
              </a:ext>
            </a:extLst>
          </p:cNvPr>
          <p:cNvSpPr txBox="1"/>
          <p:nvPr/>
        </p:nvSpPr>
        <p:spPr>
          <a:xfrm>
            <a:off x="4364611" y="5456365"/>
            <a:ext cx="7648673" cy="1062727"/>
          </a:xfrm>
          <a:prstGeom prst="rect">
            <a:avLst/>
          </a:prstGeom>
          <a:noFill/>
        </p:spPr>
        <p:txBody>
          <a:bodyPr wrap="square">
            <a:spAutoFit/>
          </a:bodyPr>
          <a:lstStyle/>
          <a:p>
            <a:pPr algn="ctr">
              <a:lnSpc>
                <a:spcPct val="107000"/>
              </a:lnSpc>
              <a:spcBef>
                <a:spcPts val="1500"/>
              </a:spcBef>
              <a:spcAft>
                <a:spcPts val="1500"/>
              </a:spcAft>
            </a:pPr>
            <a:r>
              <a:rPr lang="it-IT" sz="1800" kern="0" spc="-5" dirty="0">
                <a:effectLst/>
                <a:ea typeface="Times New Roman" panose="02020603050405020304" pitchFamily="18" charset="0"/>
                <a:cs typeface="Times New Roman" panose="02020603050405020304" pitchFamily="18" charset="0"/>
              </a:rPr>
              <a:t>È importante specificare però che non sempre la </a:t>
            </a:r>
            <a:r>
              <a:rPr lang="it-IT" sz="1800" kern="0" spc="-5" dirty="0" err="1">
                <a:effectLst/>
                <a:ea typeface="Times New Roman" panose="02020603050405020304" pitchFamily="18" charset="0"/>
                <a:cs typeface="Times New Roman" panose="02020603050405020304" pitchFamily="18" charset="0"/>
              </a:rPr>
              <a:t>Tecar</a:t>
            </a:r>
            <a:r>
              <a:rPr lang="it-IT" sz="1800" kern="0" spc="-5" dirty="0">
                <a:effectLst/>
                <a:ea typeface="Times New Roman" panose="02020603050405020304" pitchFamily="18" charset="0"/>
                <a:cs typeface="Times New Roman" panose="02020603050405020304" pitchFamily="18" charset="0"/>
              </a:rPr>
              <a:t> da sola può risolvere il problema. Nella maggior parte dei casi il massimo beneficio della terapia si raggiunge quando la si associa alla </a:t>
            </a:r>
            <a:r>
              <a:rPr lang="it-IT" sz="2400" b="1" kern="0" spc="-5" dirty="0">
                <a:effectLst/>
                <a:ea typeface="Times New Roman" panose="02020603050405020304" pitchFamily="18" charset="0"/>
                <a:cs typeface="Times New Roman" panose="02020603050405020304" pitchFamily="18" charset="0"/>
              </a:rPr>
              <a:t>kinesiterapia</a:t>
            </a:r>
            <a:r>
              <a:rPr lang="it-IT" sz="1800" kern="0" spc="-5" dirty="0">
                <a:effectLst/>
                <a:ea typeface="Times New Roman" panose="02020603050405020304" pitchFamily="18" charset="0"/>
                <a:cs typeface="Times New Roman" panose="02020603050405020304" pitchFamily="18" charset="0"/>
              </a:rPr>
              <a:t> ed alla terapia manuale.</a:t>
            </a:r>
            <a:endParaRPr lang="it-IT" sz="1600" kern="100" dirty="0">
              <a:effectLst/>
              <a:ea typeface="Calibri" panose="020F0502020204030204" pitchFamily="34" charset="0"/>
              <a:cs typeface="Times New Roman" panose="02020603050405020304" pitchFamily="18" charset="0"/>
            </a:endParaRPr>
          </a:p>
        </p:txBody>
      </p:sp>
      <p:pic>
        <p:nvPicPr>
          <p:cNvPr id="10" name="Immagine 9">
            <a:extLst>
              <a:ext uri="{FF2B5EF4-FFF2-40B4-BE49-F238E27FC236}">
                <a16:creationId xmlns:a16="http://schemas.microsoft.com/office/drawing/2014/main" id="{612C7AB5-D85D-9EE6-004F-3ACAF20C93A2}"/>
              </a:ext>
            </a:extLst>
          </p:cNvPr>
          <p:cNvPicPr>
            <a:picLocks noChangeAspect="1"/>
          </p:cNvPicPr>
          <p:nvPr/>
        </p:nvPicPr>
        <p:blipFill>
          <a:blip r:embed="rId2"/>
          <a:stretch>
            <a:fillRect/>
          </a:stretch>
        </p:blipFill>
        <p:spPr>
          <a:xfrm>
            <a:off x="4209068" y="2918315"/>
            <a:ext cx="3511485" cy="1021369"/>
          </a:xfrm>
          <a:prstGeom prst="rect">
            <a:avLst/>
          </a:prstGeom>
        </p:spPr>
      </p:pic>
    </p:spTree>
    <p:extLst>
      <p:ext uri="{BB962C8B-B14F-4D97-AF65-F5344CB8AC3E}">
        <p14:creationId xmlns:p14="http://schemas.microsoft.com/office/powerpoint/2010/main" val="252992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6BB428A9-02C2-6505-A2E8-2CBC16A5A5F7}"/>
              </a:ext>
            </a:extLst>
          </p:cNvPr>
          <p:cNvSpPr>
            <a:spLocks noGrp="1"/>
          </p:cNvSpPr>
          <p:nvPr>
            <p:ph sz="half" idx="1"/>
          </p:nvPr>
        </p:nvSpPr>
        <p:spPr>
          <a:xfrm>
            <a:off x="424207" y="299594"/>
            <a:ext cx="10878532" cy="6120059"/>
          </a:xfrm>
        </p:spPr>
        <p:txBody>
          <a:bodyPr>
            <a:noAutofit/>
          </a:bodyPr>
          <a:lstStyle/>
          <a:p>
            <a:pPr marL="0" indent="0" algn="ctr">
              <a:buNone/>
              <a:defRPr/>
            </a:pPr>
            <a:r>
              <a:rPr lang="it-IT" sz="1800" dirty="0"/>
              <a:t>Nel caso dei tessuti biologici, l'elemento di maggior significato per le loro proprietà elettriche è senz'altro l’acqua, la quale, come è noto, costituisce circa il 70 per cento del peso del corpo umano. L’acqua circonda e permea le cellule.</a:t>
            </a:r>
          </a:p>
          <a:p>
            <a:pPr marL="0" indent="0" algn="ctr">
              <a:buNone/>
              <a:defRPr/>
            </a:pPr>
            <a:endParaRPr lang="it-IT" sz="1800" dirty="0"/>
          </a:p>
          <a:p>
            <a:pPr marL="0" indent="0" algn="ctr">
              <a:buNone/>
              <a:defRPr/>
            </a:pPr>
            <a:r>
              <a:rPr lang="it-IT" sz="1800" dirty="0"/>
              <a:t>Nell’acqua sono disciolti ioni salini e grosse molecole organiche. Pertanto le caratteristiche elettriche dei vari tessuti biologici sono strettamente correlate con la percentuale di acqua in essi contenuta.</a:t>
            </a:r>
          </a:p>
          <a:p>
            <a:pPr marL="0" indent="0" algn="ctr">
              <a:buNone/>
              <a:defRPr/>
            </a:pPr>
            <a:endParaRPr lang="it-IT" sz="1800" dirty="0"/>
          </a:p>
          <a:p>
            <a:pPr marL="0" indent="0" algn="ctr">
              <a:buNone/>
              <a:defRPr/>
            </a:pPr>
            <a:r>
              <a:rPr lang="it-IT" sz="1800" dirty="0"/>
              <a:t>Visto il ruolo determinante dell'acqua, è dunque comprensibile che i materiali biologici vengano classificati dividendoli in gruppi distinti a seconda del contenuto di acqua:</a:t>
            </a:r>
          </a:p>
          <a:p>
            <a:pPr algn="ctr">
              <a:buFont typeface="Arial" charset="0"/>
              <a:buChar char="•"/>
              <a:defRPr/>
            </a:pPr>
            <a:r>
              <a:rPr lang="it-IT" sz="2000" b="1" dirty="0"/>
              <a:t>Tessuti ad altissimo contenuto di acqua </a:t>
            </a:r>
            <a:r>
              <a:rPr lang="it-IT" sz="2000" dirty="0"/>
              <a:t>(90% o più di acqua): sangue, liquido cerebrospinale e altri liquidi organici;</a:t>
            </a:r>
          </a:p>
          <a:p>
            <a:pPr algn="ctr">
              <a:buFont typeface="Arial" charset="0"/>
              <a:buChar char="•"/>
              <a:defRPr/>
            </a:pPr>
            <a:r>
              <a:rPr lang="it-IT" sz="2000" b="1" dirty="0"/>
              <a:t>Tessuti ad alto contenuto di acqua </a:t>
            </a:r>
            <a:r>
              <a:rPr lang="it-IT" sz="2000" dirty="0"/>
              <a:t>(circa l’80% di acqua): pelle, muscolo, cervello, e organi interni, quali reni fegato, milza ecc.</a:t>
            </a:r>
          </a:p>
          <a:p>
            <a:pPr algn="ctr">
              <a:buFont typeface="Arial" charset="0"/>
              <a:buChar char="•"/>
              <a:defRPr/>
            </a:pPr>
            <a:endParaRPr lang="it-IT" sz="1800" dirty="0"/>
          </a:p>
          <a:p>
            <a:pPr algn="ctr">
              <a:buFont typeface="Arial" charset="0"/>
              <a:buChar char="•"/>
              <a:defRPr/>
            </a:pPr>
            <a:endParaRPr lang="it-IT" sz="1800" dirty="0"/>
          </a:p>
          <a:p>
            <a:pPr algn="ctr">
              <a:buFont typeface="Arial" charset="0"/>
              <a:buChar char="•"/>
              <a:defRPr/>
            </a:pPr>
            <a:endParaRPr lang="it-IT" sz="1800" dirty="0"/>
          </a:p>
          <a:p>
            <a:pPr algn="ctr">
              <a:buFont typeface="Arial" charset="0"/>
              <a:buChar char="•"/>
              <a:defRPr/>
            </a:pPr>
            <a:r>
              <a:rPr lang="it-IT" sz="2000" b="1" dirty="0"/>
              <a:t>Tessuti a basso contenuto di acqua </a:t>
            </a:r>
            <a:r>
              <a:rPr lang="it-IT" sz="2000" dirty="0"/>
              <a:t>(</a:t>
            </a:r>
            <a:r>
              <a:rPr lang="it-IT" sz="2000" dirty="0" err="1"/>
              <a:t>acqua</a:t>
            </a:r>
            <a:r>
              <a:rPr lang="it-IT" sz="2000" dirty="0"/>
              <a:t> circa 50% e meno): grasso, tendini e ossa. </a:t>
            </a:r>
          </a:p>
          <a:p>
            <a:pPr algn="ctr">
              <a:buFont typeface="Arial" charset="0"/>
              <a:buChar char="•"/>
              <a:defRPr/>
            </a:pPr>
            <a:endParaRPr lang="it-IT" sz="1800" dirty="0"/>
          </a:p>
          <a:p>
            <a:pPr algn="ctr">
              <a:buFont typeface="Arial" charset="0"/>
              <a:buNone/>
              <a:defRPr/>
            </a:pPr>
            <a:endParaRPr lang="it-IT" sz="1800" dirty="0"/>
          </a:p>
          <a:p>
            <a:pPr algn="ctr">
              <a:buFont typeface="Arial" charset="0"/>
              <a:buNone/>
              <a:defRPr/>
            </a:pPr>
            <a:endParaRPr lang="it-IT" sz="1800" dirty="0"/>
          </a:p>
          <a:p>
            <a:pPr algn="ctr">
              <a:buFont typeface="Arial" charset="0"/>
              <a:buChar char="•"/>
              <a:defRPr/>
            </a:pPr>
            <a:endParaRPr lang="it-IT" sz="1800" dirty="0"/>
          </a:p>
          <a:p>
            <a:pPr marL="0" indent="0" algn="ctr">
              <a:buNone/>
              <a:defRPr/>
            </a:pPr>
            <a:endParaRPr lang="it-IT" sz="1800" dirty="0"/>
          </a:p>
          <a:p>
            <a:pPr marL="0" indent="0" algn="ctr">
              <a:buNone/>
              <a:defRPr/>
            </a:pPr>
            <a:endParaRPr lang="it-IT" sz="1800" dirty="0"/>
          </a:p>
        </p:txBody>
      </p:sp>
      <p:sp>
        <p:nvSpPr>
          <p:cNvPr id="6" name="Rettangolo 5">
            <a:extLst>
              <a:ext uri="{FF2B5EF4-FFF2-40B4-BE49-F238E27FC236}">
                <a16:creationId xmlns:a16="http://schemas.microsoft.com/office/drawing/2014/main" id="{FA474487-2279-CC4F-B2AB-DDA473B51D7D}"/>
              </a:ext>
            </a:extLst>
          </p:cNvPr>
          <p:cNvSpPr/>
          <p:nvPr/>
        </p:nvSpPr>
        <p:spPr>
          <a:xfrm>
            <a:off x="499621" y="3108196"/>
            <a:ext cx="10727703" cy="1404594"/>
          </a:xfrm>
          <a:prstGeom prst="rect">
            <a:avLst/>
          </a:prstGeom>
          <a:solidFill>
            <a:schemeClr val="accent1">
              <a:alpha val="7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a:extLst>
              <a:ext uri="{FF2B5EF4-FFF2-40B4-BE49-F238E27FC236}">
                <a16:creationId xmlns:a16="http://schemas.microsoft.com/office/drawing/2014/main" id="{826A5FEF-231F-2161-616B-70D0F0557E98}"/>
              </a:ext>
            </a:extLst>
          </p:cNvPr>
          <p:cNvSpPr/>
          <p:nvPr/>
        </p:nvSpPr>
        <p:spPr>
          <a:xfrm>
            <a:off x="3398630" y="3230479"/>
            <a:ext cx="4929683" cy="923330"/>
          </a:xfrm>
          <a:prstGeom prst="rect">
            <a:avLst/>
          </a:prstGeom>
          <a:noFill/>
        </p:spPr>
        <p:txBody>
          <a:bodyPr wrap="none" lIns="91440" tIns="45720" rIns="91440" bIns="45720">
            <a:spAutoFit/>
          </a:bodyPr>
          <a:lstStyle/>
          <a:p>
            <a:pPr algn="ctr"/>
            <a:r>
              <a:rPr lang="it-IT" sz="5400" b="0" cap="none" spc="0" dirty="0">
                <a:ln w="0"/>
                <a:solidFill>
                  <a:schemeClr val="tx1"/>
                </a:solidFill>
                <a:effectLst>
                  <a:outerShdw blurRad="38100" dist="19050" dir="2700000" algn="tl" rotWithShape="0">
                    <a:schemeClr val="dk1">
                      <a:alpha val="40000"/>
                    </a:schemeClr>
                  </a:outerShdw>
                </a:effectLst>
              </a:rPr>
              <a:t>Buoni conduttori</a:t>
            </a:r>
          </a:p>
        </p:txBody>
      </p:sp>
      <p:sp>
        <p:nvSpPr>
          <p:cNvPr id="8" name="Rettangolo 7">
            <a:extLst>
              <a:ext uri="{FF2B5EF4-FFF2-40B4-BE49-F238E27FC236}">
                <a16:creationId xmlns:a16="http://schemas.microsoft.com/office/drawing/2014/main" id="{D3A42718-0A45-365A-15A9-0F11A3689219}"/>
              </a:ext>
            </a:extLst>
          </p:cNvPr>
          <p:cNvSpPr/>
          <p:nvPr/>
        </p:nvSpPr>
        <p:spPr>
          <a:xfrm>
            <a:off x="1206631" y="5476973"/>
            <a:ext cx="9511645" cy="659876"/>
          </a:xfrm>
          <a:prstGeom prst="rect">
            <a:avLst/>
          </a:prstGeom>
          <a:solidFill>
            <a:schemeClr val="accent1">
              <a:alpha val="68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a:extLst>
              <a:ext uri="{FF2B5EF4-FFF2-40B4-BE49-F238E27FC236}">
                <a16:creationId xmlns:a16="http://schemas.microsoft.com/office/drawing/2014/main" id="{9D5AA277-367D-BC0F-A1B1-4682A29BF786}"/>
              </a:ext>
            </a:extLst>
          </p:cNvPr>
          <p:cNvSpPr/>
          <p:nvPr/>
        </p:nvSpPr>
        <p:spPr>
          <a:xfrm>
            <a:off x="3439137" y="5324218"/>
            <a:ext cx="4897623" cy="923330"/>
          </a:xfrm>
          <a:prstGeom prst="rect">
            <a:avLst/>
          </a:prstGeom>
          <a:noFill/>
        </p:spPr>
        <p:txBody>
          <a:bodyPr wrap="none" lIns="91440" tIns="45720" rIns="91440" bIns="45720">
            <a:spAutoFit/>
          </a:bodyPr>
          <a:lstStyle/>
          <a:p>
            <a:pPr algn="ctr"/>
            <a:r>
              <a:rPr lang="it-IT" sz="5400" b="0" cap="none" spc="0" dirty="0">
                <a:ln w="0"/>
                <a:solidFill>
                  <a:schemeClr val="tx1"/>
                </a:solidFill>
                <a:effectLst>
                  <a:outerShdw blurRad="38100" dist="19050" dir="2700000" algn="tl" rotWithShape="0">
                    <a:schemeClr val="dk1">
                      <a:alpha val="40000"/>
                    </a:schemeClr>
                  </a:outerShdw>
                </a:effectLst>
              </a:rPr>
              <a:t>Scarsi conduttori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fade">
                                      <p:cBhvr>
                                        <p:cTn id="10" dur="500"/>
                                        <p:tgtEl>
                                          <p:spTgt spid="3">
                                            <p:txEl>
                                              <p:pRg st="6" end="6"/>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animEffect transition="in" filter="fade">
                                      <p:cBhvr>
                                        <p:cTn id="23" dur="500"/>
                                        <p:tgtEl>
                                          <p:spTgt spid="3">
                                            <p:txEl>
                                              <p:pRg st="10" end="1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3639</TotalTime>
  <Words>2208</Words>
  <Application>Microsoft Office PowerPoint</Application>
  <PresentationFormat>Widescreen</PresentationFormat>
  <Paragraphs>167</Paragraphs>
  <Slides>24</Slides>
  <Notes>0</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24</vt:i4>
      </vt:variant>
    </vt:vector>
  </HeadingPairs>
  <TitlesOfParts>
    <vt:vector size="34" baseType="lpstr">
      <vt:lpstr>Arial</vt:lpstr>
      <vt:lpstr>Arial Unicode MS</vt:lpstr>
      <vt:lpstr>Calibri</vt:lpstr>
      <vt:lpstr>Calibri Light</vt:lpstr>
      <vt:lpstr>Montserrat</vt:lpstr>
      <vt:lpstr>Montserrat Light</vt:lpstr>
      <vt:lpstr>Montserrat SemiBold</vt:lpstr>
      <vt:lpstr>Symbol</vt:lpstr>
      <vt:lpstr>Tahoma</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IMPEDENZA</vt:lpstr>
      <vt:lpstr>Presentazione standard di PowerPoint</vt:lpstr>
      <vt:lpstr>TECARTERAPIA Trasferimento CAPACITIVO</vt:lpstr>
      <vt:lpstr>TECARTERAPIA Trasferimento RESISTIVO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Ugo Cavina</dc:creator>
  <cp:lastModifiedBy>videorent vr</cp:lastModifiedBy>
  <cp:revision>43</cp:revision>
  <dcterms:created xsi:type="dcterms:W3CDTF">2024-04-28T14:41:29Z</dcterms:created>
  <dcterms:modified xsi:type="dcterms:W3CDTF">2024-05-19T11:48:01Z</dcterms:modified>
</cp:coreProperties>
</file>