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sldIdLst>
    <p:sldId id="256" r:id="rId2"/>
    <p:sldId id="460" r:id="rId3"/>
    <p:sldId id="277" r:id="rId4"/>
    <p:sldId id="473" r:id="rId5"/>
    <p:sldId id="271" r:id="rId6"/>
    <p:sldId id="343" r:id="rId7"/>
    <p:sldId id="372" r:id="rId8"/>
    <p:sldId id="373" r:id="rId9"/>
    <p:sldId id="272" r:id="rId10"/>
    <p:sldId id="273" r:id="rId11"/>
    <p:sldId id="275" r:id="rId12"/>
    <p:sldId id="511" r:id="rId13"/>
    <p:sldId id="318" r:id="rId14"/>
    <p:sldId id="356" r:id="rId15"/>
    <p:sldId id="475" r:id="rId16"/>
    <p:sldId id="476" r:id="rId17"/>
    <p:sldId id="376" r:id="rId18"/>
    <p:sldId id="464" r:id="rId19"/>
    <p:sldId id="469" r:id="rId20"/>
    <p:sldId id="465" r:id="rId21"/>
    <p:sldId id="466" r:id="rId22"/>
    <p:sldId id="512" r:id="rId23"/>
    <p:sldId id="513" r:id="rId24"/>
    <p:sldId id="514" r:id="rId25"/>
    <p:sldId id="515" r:id="rId26"/>
    <p:sldId id="470" r:id="rId27"/>
    <p:sldId id="517" r:id="rId28"/>
    <p:sldId id="516" r:id="rId29"/>
    <p:sldId id="502" r:id="rId30"/>
    <p:sldId id="369" r:id="rId3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F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1" autoAdjust="0"/>
    <p:restoredTop sz="92196"/>
  </p:normalViewPr>
  <p:slideViewPr>
    <p:cSldViewPr>
      <p:cViewPr varScale="1">
        <p:scale>
          <a:sx n="86" d="100"/>
          <a:sy n="86" d="100"/>
        </p:scale>
        <p:origin x="384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9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/>
          <a:lstStyle/>
          <a:p>
            <a:pPr lvl="0"/>
            <a:endParaRPr lang="it-IT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5.9276000000000002E-2"/>
          <c:y val="0.104918"/>
          <c:w val="0.940724"/>
          <c:h val="0.73929900000000004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miorilassante</c:v>
                </c:pt>
              </c:strCache>
            </c:strRef>
          </c:tx>
          <c:spPr>
            <a:solidFill>
              <a:srgbClr val="92D050"/>
            </a:solidFill>
            <a:ln w="6350" cap="flat">
              <a:noFill/>
              <a:miter lim="400000"/>
            </a:ln>
            <a:effectLst/>
          </c:spPr>
          <c:invertIfNegative val="0"/>
          <c:dLbls>
            <c:dLbl>
              <c:idx val="0"/>
              <c:layout>
                <c:manualLayout>
                  <c:x val="3.0148596974505209E-3"/>
                  <c:y val="0.1462204682571501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4E8-2D4B-84ED-3B00F8D20352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lvl="0">
                  <a:defRPr sz="3200" b="1" i="0" u="none" strike="noStrike">
                    <a:solidFill>
                      <a:srgbClr val="F6F8EB"/>
                    </a:solidFill>
                    <a:effectLst/>
                    <a:latin typeface="Palatino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Hertz</c:v>
                </c:pt>
              </c:strCache>
            </c:strRef>
          </c:cat>
          <c:val>
            <c:numRef>
              <c:f>Sheet1!$C$2:$C$2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703-5F4D-9A53-10A5339755FF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spasticità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 w="6350" cap="flat">
              <a:noFill/>
              <a:miter lim="400000"/>
            </a:ln>
            <a:effectLst/>
          </c:spPr>
          <c:invertIfNegative val="0"/>
          <c:dLbls>
            <c:dLbl>
              <c:idx val="0"/>
              <c:layout>
                <c:manualLayout>
                  <c:x val="3.0148596974505209E-3"/>
                  <c:y val="0.1564447750571996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4E8-2D4B-84ED-3B00F8D20352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lvl="0">
                  <a:defRPr sz="3200" b="1" i="0" u="none" strike="noStrike">
                    <a:solidFill>
                      <a:srgbClr val="F6F8EB"/>
                    </a:solidFill>
                    <a:effectLst/>
                    <a:latin typeface="Palatino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Hertz</c:v>
                </c:pt>
              </c:strCache>
            </c:strRef>
          </c:cat>
          <c:val>
            <c:numRef>
              <c:f>Sheet1!$D$2:$D$2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703-5F4D-9A53-10A5339755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10"/>
        <c:axId val="2081027080"/>
        <c:axId val="2081030408"/>
      </c:barChart>
      <c:catAx>
        <c:axId val="20810270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B8B8B8"/>
            </a:solidFill>
            <a:prstDash val="solid"/>
            <a:miter lim="400000"/>
          </a:ln>
        </c:spPr>
        <c:txPr>
          <a:bodyPr rot="0"/>
          <a:lstStyle/>
          <a:p>
            <a:pPr lvl="0">
              <a:defRPr sz="2400" b="1" i="0" u="none" strike="noStrike">
                <a:solidFill>
                  <a:srgbClr val="565F54"/>
                </a:solidFill>
                <a:effectLst/>
                <a:latin typeface="Palatino"/>
              </a:defRPr>
            </a:pPr>
            <a:endParaRPr lang="it-IT"/>
          </a:p>
        </c:txPr>
        <c:crossAx val="2081030408"/>
        <c:crosses val="autoZero"/>
        <c:auto val="1"/>
        <c:lblAlgn val="ctr"/>
        <c:lblOffset val="100"/>
        <c:noMultiLvlLbl val="1"/>
      </c:catAx>
      <c:valAx>
        <c:axId val="2081030408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 lvl="0">
              <a:defRPr sz="2400" b="0" i="0" u="none" strike="noStrike">
                <a:solidFill>
                  <a:srgbClr val="565F54"/>
                </a:solidFill>
                <a:effectLst/>
                <a:latin typeface="Palatino"/>
              </a:defRPr>
            </a:pPr>
            <a:endParaRPr lang="it-IT"/>
          </a:p>
        </c:txPr>
        <c:crossAx val="2081027080"/>
        <c:crosses val="autoZero"/>
        <c:crossBetween val="between"/>
        <c:majorUnit val="75"/>
        <c:minorUnit val="37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EF2B77-6296-4CD5-8ACF-96F5AFC9AA79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1E79C0-AA3D-449F-B8FF-D375C7BE993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4251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2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1E79C0-AA3D-449F-B8FF-D375C7BE9930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0880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it-IT" sz="1200" dirty="0"/>
              <a:t>Il metodo </a:t>
            </a:r>
            <a:r>
              <a:rPr lang="it-IT" sz="1200" b="1" dirty="0" err="1"/>
              <a:t>Schroth</a:t>
            </a:r>
            <a:r>
              <a:rPr lang="it-IT" sz="1200" dirty="0"/>
              <a:t> viene utilizzato principalmente per l’AIS, per la scoliosi idiopatica giovanile tardiva JIS ma meno intenso e per le scoliosi a esordio precoce (EOS).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1E79C0-AA3D-449F-B8FF-D375C7BE9930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3772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/>
              <a:t>Su </a:t>
            </a:r>
            <a:r>
              <a:rPr lang="it-IT" sz="1200" dirty="0" err="1"/>
              <a:t>Medline</a:t>
            </a:r>
            <a:r>
              <a:rPr lang="it-IT" sz="1200" dirty="0"/>
              <a:t> per la lombalgia sono reperibili 13.000 pubblicazioni, sulla scoliosi idiopatica 2.100 e sul </a:t>
            </a:r>
            <a:r>
              <a:rPr lang="it-IT" sz="1200" i="1" dirty="0"/>
              <a:t>trattamento conservativo </a:t>
            </a:r>
            <a:r>
              <a:rPr lang="it-IT" sz="1200" dirty="0"/>
              <a:t>solo una cinquantina, nessuno dei quali è uno studio randomizzato controllato.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1E79C0-AA3D-449F-B8FF-D375C7BE9930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46512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dirty="0" err="1"/>
              <a:t>Cardioped</a:t>
            </a:r>
            <a:r>
              <a:rPr lang="it-IT" sz="1200" dirty="0"/>
              <a:t> </a:t>
            </a:r>
            <a:r>
              <a:rPr lang="it-IT" sz="1200" dirty="0" err="1"/>
              <a:t>S.Orsola</a:t>
            </a:r>
            <a:r>
              <a:rPr lang="it-IT" sz="1200" dirty="0"/>
              <a:t>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1E79C0-AA3D-449F-B8FF-D375C7BE9930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56167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F5E945-1C02-5047-BF09-AF9D52549DE8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939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E79C0-AA3D-449F-B8FF-D375C7BE9930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1062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Abbiamo quindi uno stimolo sul muscolo ma l’applicazione sarà da eseguire in punti specifici perché sia assorbito in modo massimale …  QUINDI STIMOLIAMO UN MUSCOLO, MA PERCHE’?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E79C0-AA3D-449F-B8FF-D375C7BE9930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0510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Fantastica macchina biologica che converte l’energia chimica in energia meccanica e calore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1E79C0-AA3D-449F-B8FF-D375C7BE9930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47805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dirty="0"/>
              <a:t>Stimoli vibratori meccanici periodici, di piccola entità, prolungati nel tempo, son un potente segnale per i recettori presenti nei muscoli, nelle articolazioni e nel derma.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E79C0-AA3D-449F-B8FF-D375C7BE9930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4062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>
                <a:solidFill>
                  <a:srgbClr val="000000"/>
                </a:solidFill>
              </a:rPr>
              <a:t>In questa ricerca scientifica si evidenzia che durante una RMN, gli stimoli generati da una vibrazione nella mano, nella corteccia ...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E79C0-AA3D-449F-B8FF-D375C7BE9930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40625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Se andiamo a comparare la</a:t>
            </a:r>
            <a:r>
              <a:rPr lang="it-IT" baseline="0" dirty="0"/>
              <a:t> risonanza della vibrazione con la risonanza dell’attivazione volontaria ..vediamo che </a:t>
            </a:r>
            <a:r>
              <a:rPr lang="is-IS" baseline="0" dirty="0"/>
              <a:t>…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E79C0-AA3D-449F-B8FF-D375C7BE9930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15936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dirty="0" err="1"/>
              <a:t>Cardioped</a:t>
            </a:r>
            <a:r>
              <a:rPr lang="it-IT" sz="1200" dirty="0"/>
              <a:t> </a:t>
            </a:r>
            <a:r>
              <a:rPr lang="it-IT" sz="1200" dirty="0" err="1"/>
              <a:t>S.Orsola</a:t>
            </a:r>
            <a:r>
              <a:rPr lang="it-IT" sz="1200" dirty="0"/>
              <a:t>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1E79C0-AA3D-449F-B8FF-D375C7BE9930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75618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/>
              <a:t>Scuole: Lione, </a:t>
            </a:r>
            <a:r>
              <a:rPr lang="it-IT" sz="1200" dirty="0" err="1"/>
              <a:t>Schroth</a:t>
            </a:r>
            <a:r>
              <a:rPr lang="it-IT" sz="1200" dirty="0"/>
              <a:t>, </a:t>
            </a:r>
            <a:r>
              <a:rPr lang="it-IT" sz="1200" dirty="0" err="1"/>
              <a:t>Isico</a:t>
            </a:r>
            <a:r>
              <a:rPr lang="it-IT" sz="1200" dirty="0"/>
              <a:t>, </a:t>
            </a:r>
            <a:r>
              <a:rPr lang="it-IT" sz="1200" dirty="0" err="1"/>
              <a:t>Dabomed</a:t>
            </a:r>
            <a:r>
              <a:rPr lang="it-IT" sz="1200" dirty="0"/>
              <a:t>, Side-</a:t>
            </a:r>
            <a:r>
              <a:rPr lang="it-IT" sz="1200" dirty="0" err="1"/>
              <a:t>shift</a:t>
            </a:r>
            <a:r>
              <a:rPr lang="it-IT" sz="1200" dirty="0"/>
              <a:t>, RPG, </a:t>
            </a:r>
            <a:r>
              <a:rPr lang="it-IT" sz="1200" dirty="0" err="1"/>
              <a:t>Souchard</a:t>
            </a:r>
            <a:r>
              <a:rPr lang="it-IT" sz="1200" dirty="0"/>
              <a:t>,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1E79C0-AA3D-449F-B8FF-D375C7BE9930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7777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623FD-16F0-428A-80A9-DE533487CADC}" type="datetime1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Dr. Nicolò Fortis  Fisioterapeuta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443C3-0850-44DF-9A0B-D1D8420A44C7}" type="datetime1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Dr. Nicolò Fortis  Fisioterapeuta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2F7F-E5B4-4808-9CD4-03391482DC65}" type="datetime1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Dr. Nicolò Fortis  Fisioterapeuta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3170F-873A-4F14-8537-55FD8B0FB1C0}" type="datetime1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Dr. Nicolò Fortis  Fisioterapeuta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739B-237F-4BB6-A875-1E9247DED91C}" type="datetime1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Dr. Nicolò Fortis  Fisioterapeuta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0F3C2-429A-49BF-83E9-40C5AC71F79D}" type="datetime1">
              <a:rPr lang="it-IT" smtClean="0"/>
              <a:t>22/05/2024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Dr. Nicolò Fortis  Fisioterapeuta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D58B-CA99-4E21-A56B-19116C35A2EB}" type="datetime1">
              <a:rPr lang="it-IT" smtClean="0"/>
              <a:t>22/05/2024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Dr. Nicolò Fortis  Fisioterapeuta</a:t>
            </a: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F39A-EC44-4BDA-AC34-3DF944824A0D}" type="datetime1">
              <a:rPr lang="it-IT" smtClean="0"/>
              <a:t>22/05/2024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Dr. Nicolò Fortis  Fisioterapeuta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1EC9B-9EA3-48D2-8F43-C9C1D2D1C117}" type="datetime1">
              <a:rPr lang="it-IT" smtClean="0"/>
              <a:t>22/05/2024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Dr. Nicolò Fortis  Fisioterapeuta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01F81-7038-47D5-8758-FAB8C7D7295E}" type="datetime1">
              <a:rPr lang="it-IT" smtClean="0"/>
              <a:t>22/05/2024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Dr. Nicolò Fortis  Fisioterapeuta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CBFC6-6133-4533-95DC-44C6E1FF1BC9}" type="datetime1">
              <a:rPr lang="it-IT" smtClean="0"/>
              <a:t>22/05/2024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Dr. Nicolò Fortis  Fisioterapeuta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3E716-7393-4A83-8ACC-87E6164FEBD2}" type="datetime1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Dr. Nicolò Fortis  Fisioterapeuta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5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G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684330"/>
            <a:ext cx="7772400" cy="5480974"/>
          </a:xfrm>
        </p:spPr>
        <p:txBody>
          <a:bodyPr>
            <a:normAutofit/>
          </a:bodyPr>
          <a:lstStyle/>
          <a:p>
            <a:r>
              <a:rPr lang="it-IT" sz="2800" dirty="0"/>
              <a:t>Integrazione delle Vibrazioni Focali Selettive </a:t>
            </a:r>
            <a:br>
              <a:rPr lang="it-IT" sz="2800" dirty="0"/>
            </a:br>
            <a:r>
              <a:rPr lang="it-IT" sz="2800" dirty="0"/>
              <a:t>con le tecniche di rieducazione specifica per il trattamento conservativo della</a:t>
            </a:r>
            <a:br>
              <a:rPr lang="it-IT" sz="2800" dirty="0"/>
            </a:br>
            <a:br>
              <a:rPr lang="it-IT" sz="2800" dirty="0"/>
            </a:br>
            <a:r>
              <a:rPr lang="it-IT" sz="2800" dirty="0">
                <a:cs typeface="Arial" panose="020B0604020202020204" pitchFamily="34" charset="0"/>
              </a:rPr>
              <a:t>SCOLIOSI IDIOPATICA ADOLESCENZIALE (A.I.S.) </a:t>
            </a:r>
            <a:br>
              <a:rPr lang="it-IT" sz="2800" dirty="0">
                <a:cs typeface="Arial" panose="020B0604020202020204" pitchFamily="34" charset="0"/>
              </a:rPr>
            </a:br>
            <a:br>
              <a:rPr lang="it-IT" sz="2800" dirty="0"/>
            </a:br>
            <a:br>
              <a:rPr lang="it-IT" sz="2800" dirty="0">
                <a:cs typeface="Arial" panose="020B0604020202020204" pitchFamily="34" charset="0"/>
              </a:rPr>
            </a:br>
            <a:r>
              <a:rPr lang="it-IT" sz="2400" dirty="0"/>
              <a:t>35° Corso di Aggiornamento in Medicina Fisica e Riabilitativa «Michela Boni» - 22 maggio 2024 - Riccione</a:t>
            </a:r>
            <a:r>
              <a:rPr lang="it-IT" dirty="0"/>
              <a:t>  </a:t>
            </a:r>
            <a:endParaRPr lang="it-IT" sz="2400" dirty="0">
              <a:cs typeface="Arial" panose="020B06040202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600669" y="5661248"/>
            <a:ext cx="1912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Maurizio Poli</a:t>
            </a:r>
          </a:p>
          <a:p>
            <a:pPr algn="ctr"/>
            <a:r>
              <a:rPr lang="it-IT" dirty="0"/>
              <a:t>MFT  -  DSM</a:t>
            </a:r>
          </a:p>
        </p:txBody>
      </p:sp>
    </p:spTree>
    <p:extLst>
      <p:ext uri="{BB962C8B-B14F-4D97-AF65-F5344CB8AC3E}">
        <p14:creationId xmlns:p14="http://schemas.microsoft.com/office/powerpoint/2010/main" val="329370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benedetti v motorio1">
            <a:extLst>
              <a:ext uri="{FF2B5EF4-FFF2-40B4-BE49-F238E27FC236}">
                <a16:creationId xmlns:a16="http://schemas.microsoft.com/office/drawing/2014/main" id="{586B560E-590D-B047-B0A7-205E62D05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28339"/>
            <a:ext cx="3794413" cy="380132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benedetti FT motorio1">
            <a:extLst>
              <a:ext uri="{FF2B5EF4-FFF2-40B4-BE49-F238E27FC236}">
                <a16:creationId xmlns:a16="http://schemas.microsoft.com/office/drawing/2014/main" id="{8F93BEA9-AA7B-AB4F-8A0C-550EE60B8C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38441"/>
            <a:ext cx="3851920" cy="38033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9B9B91A3-FCD6-3E47-BAB6-70C5951DCE43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816777" y="836712"/>
            <a:ext cx="3794413" cy="5760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1800" b="0"/>
            </a:pPr>
            <a:r>
              <a:rPr lang="es-ES" sz="2400" dirty="0"/>
              <a:t>ATTIVAZIONE VOLONTARIA</a:t>
            </a: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9B9B91A3-FCD6-3E47-BAB6-70C5951DCE43}"/>
              </a:ext>
            </a:extLst>
          </p:cNvPr>
          <p:cNvSpPr txBox="1">
            <a:spLocks/>
          </p:cNvSpPr>
          <p:nvPr/>
        </p:nvSpPr>
        <p:spPr>
          <a:xfrm>
            <a:off x="539552" y="836712"/>
            <a:ext cx="3794413" cy="5760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800" b="0"/>
            </a:pPr>
            <a:r>
              <a:rPr lang="es-ES" sz="2400" dirty="0"/>
              <a:t>VIBRAZIONE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A858699-1B82-1B4B-876C-C16827F37F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9632" y="5517232"/>
            <a:ext cx="6552728" cy="70788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s-ES" sz="2000" dirty="0"/>
              <a:t>LA CORTECCIA PERCEPISCE LA VIBRAZIONE COME LO </a:t>
            </a:r>
          </a:p>
          <a:p>
            <a:pPr algn="ctr"/>
            <a:r>
              <a:rPr lang="es-ES" sz="2000" dirty="0"/>
              <a:t>STIMOLO MECCANICO DELLA CONTRAZIONE MUSCULARE</a:t>
            </a:r>
            <a:endParaRPr lang="it-IT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5846E54D-125D-4A71-A227-7699D023B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10</a:t>
            </a:fld>
            <a:endParaRPr lang="it-IT"/>
          </a:p>
        </p:txBody>
      </p:sp>
      <p:sp>
        <p:nvSpPr>
          <p:cNvPr id="2" name="Segnaposto piè di pagina 7">
            <a:extLst>
              <a:ext uri="{FF2B5EF4-FFF2-40B4-BE49-F238E27FC236}">
                <a16:creationId xmlns:a16="http://schemas.microsoft.com/office/drawing/2014/main" id="{F60B545E-C6F9-34F7-F140-318606AA1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</p:spTree>
    <p:extLst>
      <p:ext uri="{BB962C8B-B14F-4D97-AF65-F5344CB8AC3E}">
        <p14:creationId xmlns:p14="http://schemas.microsoft.com/office/powerpoint/2010/main" val="126468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fulgosi FT motorio1">
            <a:extLst>
              <a:ext uri="{FF2B5EF4-FFF2-40B4-BE49-F238E27FC236}">
                <a16:creationId xmlns:a16="http://schemas.microsoft.com/office/drawing/2014/main" id="{934C6C58-169F-3841-9A1C-101AC0CB8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3741372" cy="377513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fulgosi Vibra motorio1">
            <a:extLst>
              <a:ext uri="{FF2B5EF4-FFF2-40B4-BE49-F238E27FC236}">
                <a16:creationId xmlns:a16="http://schemas.microsoft.com/office/drawing/2014/main" id="{588FB24F-B3A8-964E-B82D-9AF206BA4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68760"/>
            <a:ext cx="3758253" cy="377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9B9B91A3-FCD6-3E47-BAB6-70C5951DCE43}"/>
              </a:ext>
            </a:extLst>
          </p:cNvPr>
          <p:cNvSpPr txBox="1">
            <a:spLocks/>
          </p:cNvSpPr>
          <p:nvPr/>
        </p:nvSpPr>
        <p:spPr>
          <a:xfrm>
            <a:off x="633571" y="620688"/>
            <a:ext cx="3794413" cy="5760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800" dirty="0"/>
              <a:t>VIBRAZIONE</a:t>
            </a:r>
            <a:endParaRPr lang="it-IT" sz="2800" dirty="0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9B9B91A3-FCD6-3E47-BAB6-70C5951DCE43}"/>
              </a:ext>
            </a:extLst>
          </p:cNvPr>
          <p:cNvSpPr txBox="1">
            <a:spLocks/>
          </p:cNvSpPr>
          <p:nvPr/>
        </p:nvSpPr>
        <p:spPr>
          <a:xfrm>
            <a:off x="4808537" y="620688"/>
            <a:ext cx="3794413" cy="5760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800" b="0"/>
            </a:pPr>
            <a:r>
              <a:rPr lang="es-ES" sz="2800" dirty="0"/>
              <a:t>ATTIVAZIONE VOLONTARIA       + VIBRAZIONE</a:t>
            </a:r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C78D8893-9747-AA45-B349-9B347774E6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0152" y="2204864"/>
            <a:ext cx="610384" cy="605637"/>
          </a:xfrm>
          <a:prstGeom prst="donut">
            <a:avLst>
              <a:gd name="adj" fmla="val 7661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rmAutofit fontScale="85000" lnSpcReduction="20000"/>
          </a:bodyPr>
          <a:lstStyle/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</p:txBody>
      </p:sp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8977FB00-9397-164B-B85F-A964795C1778}"/>
              </a:ext>
            </a:extLst>
          </p:cNvPr>
          <p:cNvCxnSpPr>
            <a:cxnSpLocks/>
          </p:cNvCxnSpPr>
          <p:nvPr/>
        </p:nvCxnSpPr>
        <p:spPr>
          <a:xfrm flipV="1">
            <a:off x="5292080" y="2780929"/>
            <a:ext cx="778623" cy="2880319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A858699-1B82-1B4B-876C-C16827F37F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9632" y="5517232"/>
            <a:ext cx="6552728" cy="70788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s-ES" sz="2000" dirty="0"/>
              <a:t>L’UNIONE DI CONTRAZIONE E VIBRAZIONE DETERMINA L’ATTIVAZIONE DEL CERVELLETTO</a:t>
            </a:r>
            <a:endParaRPr lang="it-IT" sz="2000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82A81758-731F-4D18-A2FD-0F8574F80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11</a:t>
            </a:fld>
            <a:endParaRPr lang="it-IT" dirty="0"/>
          </a:p>
        </p:txBody>
      </p:sp>
      <p:sp>
        <p:nvSpPr>
          <p:cNvPr id="2" name="Segnaposto piè di pagina 7">
            <a:extLst>
              <a:ext uri="{FF2B5EF4-FFF2-40B4-BE49-F238E27FC236}">
                <a16:creationId xmlns:a16="http://schemas.microsoft.com/office/drawing/2014/main" id="{F46FDF51-0DBD-84F7-6296-C0B0E9E7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</p:spTree>
    <p:extLst>
      <p:ext uri="{BB962C8B-B14F-4D97-AF65-F5344CB8AC3E}">
        <p14:creationId xmlns:p14="http://schemas.microsoft.com/office/powerpoint/2010/main" val="412006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39"/>
          <p:cNvSpPr txBox="1">
            <a:spLocks/>
          </p:cNvSpPr>
          <p:nvPr/>
        </p:nvSpPr>
        <p:spPr>
          <a:xfrm>
            <a:off x="1542724" y="3301976"/>
            <a:ext cx="6182936" cy="106790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41756">
              <a:spcBef>
                <a:spcPts val="2175"/>
              </a:spcBef>
              <a:buNone/>
              <a:defRPr sz="1800">
                <a:solidFill>
                  <a:srgbClr val="000000"/>
                </a:solidFill>
              </a:defRPr>
            </a:pPr>
            <a:endParaRPr lang="it-IT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54B7C22-CE67-4989-8676-159D3F9C60E0}"/>
              </a:ext>
            </a:extLst>
          </p:cNvPr>
          <p:cNvSpPr txBox="1"/>
          <p:nvPr/>
        </p:nvSpPr>
        <p:spPr>
          <a:xfrm>
            <a:off x="755576" y="3789040"/>
            <a:ext cx="809582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dirty="0"/>
              <a:t>Lo stimolo delle vibrazioni ha agito a livello centrale generando una </a:t>
            </a:r>
            <a:r>
              <a:rPr lang="it-IT" sz="2400" b="1" dirty="0"/>
              <a:t>modifica nelle strategie adottate</a:t>
            </a:r>
            <a:r>
              <a:rPr lang="it-IT" sz="2400" dirty="0"/>
              <a:t>, ottimizzando la resa meccanica e riducendo le manifestazioni mioelettriche di fatica. </a:t>
            </a:r>
          </a:p>
          <a:p>
            <a:r>
              <a:rPr lang="it-IT" sz="2400" dirty="0"/>
              <a:t>Il fatto che non ci siano state modifiche nelle fibre muscolari a seguito della vibrazione, sottolinea che i miglioramenti della performance muscolare sono correlati all’ </a:t>
            </a:r>
            <a:r>
              <a:rPr lang="it-IT" sz="2400" b="1" dirty="0">
                <a:highlight>
                  <a:srgbClr val="FFFF00"/>
                </a:highlight>
              </a:rPr>
              <a:t>ottimizzazione del sistema sensori-motore</a:t>
            </a:r>
            <a:r>
              <a:rPr lang="it-IT" sz="2400" dirty="0"/>
              <a:t>.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27AB067-0771-4CAD-A60A-67CCFC903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094" y="322131"/>
            <a:ext cx="4998611" cy="3513799"/>
          </a:xfrm>
          <a:prstGeom prst="rect">
            <a:avLst/>
          </a:prstGeom>
        </p:spPr>
      </p:pic>
      <p:sp>
        <p:nvSpPr>
          <p:cNvPr id="9" name="Segnaposto piè di pagina 7">
            <a:extLst>
              <a:ext uri="{FF2B5EF4-FFF2-40B4-BE49-F238E27FC236}">
                <a16:creationId xmlns:a16="http://schemas.microsoft.com/office/drawing/2014/main" id="{BAAFB39F-AD27-E141-9E18-428134848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</p:spTree>
    <p:extLst>
      <p:ext uri="{BB962C8B-B14F-4D97-AF65-F5344CB8AC3E}">
        <p14:creationId xmlns:p14="http://schemas.microsoft.com/office/powerpoint/2010/main" val="49663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 txBox="1">
            <a:spLocks/>
          </p:cNvSpPr>
          <p:nvPr/>
        </p:nvSpPr>
        <p:spPr>
          <a:xfrm>
            <a:off x="646665" y="1192699"/>
            <a:ext cx="8099779" cy="865954"/>
          </a:xfrm>
          <a:prstGeom prst="rect">
            <a:avLst/>
          </a:prstGeom>
          <a:ln w="3175" cmpd="sng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Char char="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FFF00"/>
              </a:buClr>
              <a:buNone/>
            </a:pPr>
            <a:r>
              <a:rPr lang="it-IT" sz="2400" dirty="0">
                <a:solidFill>
                  <a:schemeClr val="tx1"/>
                </a:solidFill>
              </a:rPr>
              <a:t>Acquisizione di un nuovo pattern (modello) che comprenda un’</a:t>
            </a:r>
            <a:r>
              <a:rPr lang="it-IT" sz="2400" i="1" dirty="0">
                <a:solidFill>
                  <a:schemeClr val="tx1"/>
                </a:solidFill>
              </a:rPr>
              <a:t>azione</a:t>
            </a:r>
            <a:r>
              <a:rPr lang="it-IT" sz="2400" dirty="0">
                <a:solidFill>
                  <a:schemeClr val="tx1"/>
                </a:solidFill>
              </a:rPr>
              <a:t>, un </a:t>
            </a:r>
            <a:r>
              <a:rPr lang="it-IT" sz="2400" i="1" dirty="0">
                <a:solidFill>
                  <a:schemeClr val="tx1"/>
                </a:solidFill>
              </a:rPr>
              <a:t>comportamento</a:t>
            </a:r>
            <a:r>
              <a:rPr lang="it-IT" sz="2400" dirty="0">
                <a:solidFill>
                  <a:schemeClr val="tx1"/>
                </a:solidFill>
              </a:rPr>
              <a:t>, un’</a:t>
            </a:r>
            <a:r>
              <a:rPr lang="it-IT" sz="2400" i="1" dirty="0">
                <a:solidFill>
                  <a:schemeClr val="tx1"/>
                </a:solidFill>
              </a:rPr>
              <a:t>espressione</a:t>
            </a:r>
            <a:r>
              <a:rPr lang="it-IT" sz="2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860904" y="2253914"/>
            <a:ext cx="8099779" cy="590069"/>
          </a:xfrm>
          <a:prstGeom prst="rect">
            <a:avLst/>
          </a:prstGeom>
          <a:ln w="3175" cmpd="sng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Char char="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FFF00"/>
              </a:buClr>
              <a:buNone/>
            </a:pPr>
            <a:r>
              <a:rPr lang="it-IT" sz="2400" dirty="0">
                <a:solidFill>
                  <a:schemeClr val="tx1"/>
                </a:solidFill>
              </a:rPr>
              <a:t>Basato neuro-biologicamente sulla PLASTICITA’ NEURONALE:</a:t>
            </a:r>
          </a:p>
        </p:txBody>
      </p:sp>
      <p:sp>
        <p:nvSpPr>
          <p:cNvPr id="5" name="Segnaposto contenuto 2"/>
          <p:cNvSpPr txBox="1">
            <a:spLocks/>
          </p:cNvSpPr>
          <p:nvPr/>
        </p:nvSpPr>
        <p:spPr>
          <a:xfrm>
            <a:off x="860903" y="2780928"/>
            <a:ext cx="7885541" cy="804177"/>
          </a:xfrm>
          <a:prstGeom prst="rect">
            <a:avLst/>
          </a:prstGeom>
          <a:ln w="3175" cmpd="sng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Char char="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Wingdings" charset="2"/>
              <a:buChar char="§"/>
            </a:pPr>
            <a:r>
              <a:rPr lang="it-IT" sz="2400" dirty="0">
                <a:solidFill>
                  <a:schemeClr val="tx1"/>
                </a:solidFill>
              </a:rPr>
              <a:t>Continuo rimodellamento della connettività tra neuroni, in base a necessità e richieste provenienti dall’ambiente.</a:t>
            </a:r>
          </a:p>
        </p:txBody>
      </p:sp>
      <p:sp>
        <p:nvSpPr>
          <p:cNvPr id="6" name="Segnaposto contenuto 2"/>
          <p:cNvSpPr txBox="1">
            <a:spLocks/>
          </p:cNvSpPr>
          <p:nvPr/>
        </p:nvSpPr>
        <p:spPr>
          <a:xfrm>
            <a:off x="860904" y="3711046"/>
            <a:ext cx="7931618" cy="1284286"/>
          </a:xfrm>
          <a:prstGeom prst="rect">
            <a:avLst/>
          </a:prstGeom>
          <a:ln w="3175" cmpd="sng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Char char="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Wingdings" charset="2"/>
              <a:buChar char="§"/>
            </a:pPr>
            <a:r>
              <a:rPr lang="it-IT" sz="2400" dirty="0">
                <a:solidFill>
                  <a:schemeClr val="tx1"/>
                </a:solidFill>
              </a:rPr>
              <a:t>Formazione di nuovi sinapsi, potenziamento o decadimento di quelle esistenti, costruzione di nuovi circuiti “locali” che ampliano le reti neurali.</a:t>
            </a:r>
          </a:p>
        </p:txBody>
      </p:sp>
      <p:sp>
        <p:nvSpPr>
          <p:cNvPr id="7" name="Segnaposto contenuto 2"/>
          <p:cNvSpPr txBox="1">
            <a:spLocks/>
          </p:cNvSpPr>
          <p:nvPr/>
        </p:nvSpPr>
        <p:spPr>
          <a:xfrm>
            <a:off x="518865" y="5097042"/>
            <a:ext cx="8540596" cy="1284286"/>
          </a:xfrm>
          <a:prstGeom prst="rect">
            <a:avLst/>
          </a:prstGeom>
          <a:ln w="3175" cmpd="sng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Char char="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FFF00"/>
              </a:buClr>
              <a:buNone/>
            </a:pPr>
            <a:r>
              <a:rPr lang="it-IT" sz="2400" dirty="0">
                <a:solidFill>
                  <a:schemeClr val="tx1"/>
                </a:solidFill>
              </a:rPr>
              <a:t>Questi collegamenti si stabilizzano e si rinforzano grazie alla </a:t>
            </a:r>
          </a:p>
          <a:p>
            <a:pPr marL="0" indent="0" algn="ctr">
              <a:buClr>
                <a:srgbClr val="FFFF00"/>
              </a:buClr>
              <a:buNone/>
            </a:pPr>
            <a:r>
              <a:rPr lang="it-IT" sz="2400" dirty="0">
                <a:solidFill>
                  <a:schemeClr val="tx1"/>
                </a:solidFill>
              </a:rPr>
              <a:t>RIPETIZIONE degli ESERCIZI.</a:t>
            </a:r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7B0370DD-FBEA-5A44-8D5D-B006D1C93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864" y="262420"/>
            <a:ext cx="8229600" cy="1008112"/>
          </a:xfrm>
        </p:spPr>
        <p:txBody>
          <a:bodyPr>
            <a:normAutofit/>
          </a:bodyPr>
          <a:lstStyle/>
          <a:p>
            <a:r>
              <a:rPr lang="es-ES" sz="2800" dirty="0"/>
              <a:t>RI-APPRENDIMENTO MOTORIO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364042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ontr musc">
            <a:extLst>
              <a:ext uri="{FF2B5EF4-FFF2-40B4-BE49-F238E27FC236}">
                <a16:creationId xmlns:a16="http://schemas.microsoft.com/office/drawing/2014/main" id="{DDA8B4A5-BD80-5044-92A5-2A695331AFD0}"/>
              </a:ext>
            </a:extLst>
          </p:cNvPr>
          <p:cNvPicPr>
            <a:picLocks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27215" y="4207450"/>
            <a:ext cx="2232422" cy="1557338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3" name="Picture 3" descr="cervello green">
            <a:extLst>
              <a:ext uri="{FF2B5EF4-FFF2-40B4-BE49-F238E27FC236}">
                <a16:creationId xmlns:a16="http://schemas.microsoft.com/office/drawing/2014/main" id="{2F8C8887-84E7-7F4E-86B7-622FECA0AEE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199" y="1171244"/>
            <a:ext cx="1500188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7">
            <a:extLst>
              <a:ext uri="{FF2B5EF4-FFF2-40B4-BE49-F238E27FC236}">
                <a16:creationId xmlns:a16="http://schemas.microsoft.com/office/drawing/2014/main" id="{1153FA22-2A42-294E-8FED-7CCEE7570E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872" y="548680"/>
            <a:ext cx="388843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dirty="0">
                <a:solidFill>
                  <a:srgbClr val="008000"/>
                </a:solidFill>
                <a:latin typeface="Arial Unicode MS" charset="0"/>
              </a:rPr>
              <a:t>Normale </a:t>
            </a:r>
            <a:r>
              <a:rPr lang="it-IT" b="1" dirty="0" err="1">
                <a:solidFill>
                  <a:srgbClr val="008000"/>
                </a:solidFill>
                <a:latin typeface="Arial Unicode MS" charset="0"/>
              </a:rPr>
              <a:t>coupling</a:t>
            </a:r>
            <a:r>
              <a:rPr lang="it-IT" dirty="0">
                <a:solidFill>
                  <a:srgbClr val="008000"/>
                </a:solidFill>
                <a:latin typeface="Arial Unicode MS" charset="0"/>
              </a:rPr>
              <a:t> sensori-motore</a:t>
            </a:r>
          </a:p>
        </p:txBody>
      </p:sp>
      <p:sp>
        <p:nvSpPr>
          <p:cNvPr id="5" name="Text Box 8" descr="Carta di giornale">
            <a:extLst>
              <a:ext uri="{FF2B5EF4-FFF2-40B4-BE49-F238E27FC236}">
                <a16:creationId xmlns:a16="http://schemas.microsoft.com/office/drawing/2014/main" id="{8E7D6614-9CB1-B747-8B59-F14CD34568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7237" y="5766375"/>
            <a:ext cx="5051822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it-IT" b="1" dirty="0" err="1">
                <a:solidFill>
                  <a:srgbClr val="008000"/>
                </a:solidFill>
                <a:latin typeface="Arial Unicode MS" charset="0"/>
              </a:rPr>
              <a:t>Patròn</a:t>
            </a:r>
            <a:r>
              <a:rPr lang="it-IT" b="1" dirty="0">
                <a:solidFill>
                  <a:srgbClr val="008000"/>
                </a:solidFill>
                <a:latin typeface="Arial Unicode MS" charset="0"/>
              </a:rPr>
              <a:t> </a:t>
            </a:r>
            <a:r>
              <a:rPr lang="it-IT" b="1" dirty="0" err="1">
                <a:solidFill>
                  <a:srgbClr val="008000"/>
                </a:solidFill>
                <a:latin typeface="Arial Unicode MS" charset="0"/>
              </a:rPr>
              <a:t>normales</a:t>
            </a:r>
            <a:r>
              <a:rPr lang="it-IT" b="1" dirty="0">
                <a:solidFill>
                  <a:srgbClr val="008000"/>
                </a:solidFill>
                <a:latin typeface="Arial Unicode MS" charset="0"/>
              </a:rPr>
              <a:t> </a:t>
            </a:r>
          </a:p>
          <a:p>
            <a:pPr algn="ctr">
              <a:defRPr/>
            </a:pPr>
            <a:r>
              <a:rPr lang="it-IT" b="1" dirty="0">
                <a:solidFill>
                  <a:srgbClr val="008000"/>
                </a:solidFill>
                <a:latin typeface="Arial Unicode MS" charset="0"/>
              </a:rPr>
              <a:t>de </a:t>
            </a:r>
            <a:r>
              <a:rPr lang="it-IT" dirty="0" err="1">
                <a:solidFill>
                  <a:srgbClr val="008000"/>
                </a:solidFill>
                <a:latin typeface="Arial Unicode MS" charset="0"/>
                <a:cs typeface="+mn-cs"/>
              </a:rPr>
              <a:t>reclutamient</a:t>
            </a:r>
            <a:r>
              <a:rPr lang="it-IT" dirty="0" err="1">
                <a:solidFill>
                  <a:srgbClr val="008000"/>
                </a:solidFill>
                <a:latin typeface="Arial Unicode MS" charset="0"/>
              </a:rPr>
              <a:t>o</a:t>
            </a:r>
            <a:r>
              <a:rPr lang="it-IT" dirty="0">
                <a:solidFill>
                  <a:srgbClr val="008000"/>
                </a:solidFill>
                <a:latin typeface="Arial Unicode MS" charset="0"/>
                <a:cs typeface="+mn-cs"/>
              </a:rPr>
              <a:t>/</a:t>
            </a:r>
            <a:r>
              <a:rPr lang="it-IT" dirty="0" err="1">
                <a:solidFill>
                  <a:srgbClr val="008000"/>
                </a:solidFill>
                <a:latin typeface="Arial Unicode MS" charset="0"/>
                <a:cs typeface="+mn-cs"/>
              </a:rPr>
              <a:t>dereclutamiento</a:t>
            </a:r>
            <a:endParaRPr lang="it-IT" dirty="0">
              <a:solidFill>
                <a:srgbClr val="008000"/>
              </a:solidFill>
              <a:latin typeface="Arial Unicode MS" charset="0"/>
              <a:cs typeface="+mn-cs"/>
            </a:endParaRPr>
          </a:p>
        </p:txBody>
      </p:sp>
      <p:pic>
        <p:nvPicPr>
          <p:cNvPr id="6" name="Picture 9" descr="cervello green red">
            <a:extLst>
              <a:ext uri="{FF2B5EF4-FFF2-40B4-BE49-F238E27FC236}">
                <a16:creationId xmlns:a16="http://schemas.microsoft.com/office/drawing/2014/main" id="{5CA03A89-0133-D743-A964-BD783D09183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9006" y="1158621"/>
            <a:ext cx="1500188" cy="151447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8" name="Text Box 15" descr="Carta di giornale">
            <a:extLst>
              <a:ext uri="{FF2B5EF4-FFF2-40B4-BE49-F238E27FC236}">
                <a16:creationId xmlns:a16="http://schemas.microsoft.com/office/drawing/2014/main" id="{A1844C06-A2F0-7842-82DF-BF353B8C63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0687" y="419825"/>
            <a:ext cx="4896544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dirty="0">
                <a:solidFill>
                  <a:srgbClr val="FF3300"/>
                </a:solidFill>
                <a:latin typeface="Arial" charset="0"/>
                <a:cs typeface="+mn-cs"/>
              </a:rPr>
              <a:t>Aumenta </a:t>
            </a:r>
            <a:r>
              <a:rPr lang="it-IT" dirty="0">
                <a:solidFill>
                  <a:srgbClr val="FF3300"/>
                </a:solidFill>
                <a:latin typeface="Arial" charset="0"/>
              </a:rPr>
              <a:t>l’elaborazione </a:t>
            </a:r>
            <a:r>
              <a:rPr lang="it-IT" dirty="0" err="1">
                <a:solidFill>
                  <a:srgbClr val="FF3300"/>
                </a:solidFill>
                <a:latin typeface="Arial" charset="0"/>
              </a:rPr>
              <a:t>dell</a:t>
            </a:r>
            <a:r>
              <a:rPr lang="it-IT" dirty="0">
                <a:solidFill>
                  <a:srgbClr val="FF3300"/>
                </a:solidFill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it-IT" dirty="0">
                <a:solidFill>
                  <a:srgbClr val="FF3300"/>
                </a:solidFill>
                <a:latin typeface="Arial" charset="0"/>
                <a:cs typeface="+mn-cs"/>
              </a:rPr>
              <a:t>integrazione motore-sensoriale </a:t>
            </a:r>
            <a:r>
              <a:rPr lang="it-IT" dirty="0">
                <a:solidFill>
                  <a:srgbClr val="FF3300"/>
                </a:solidFill>
                <a:latin typeface="Arial" charset="0"/>
              </a:rPr>
              <a:t>(</a:t>
            </a:r>
            <a:r>
              <a:rPr lang="it-IT" b="1" dirty="0">
                <a:solidFill>
                  <a:srgbClr val="FF3300"/>
                </a:solidFill>
                <a:latin typeface="Arial" charset="0"/>
              </a:rPr>
              <a:t>plasticità</a:t>
            </a:r>
            <a:r>
              <a:rPr lang="it-IT" dirty="0">
                <a:solidFill>
                  <a:srgbClr val="FF3300"/>
                </a:solidFill>
                <a:latin typeface="Arial" charset="0"/>
              </a:rPr>
              <a:t>)</a:t>
            </a:r>
            <a:endParaRPr lang="it-IT" dirty="0">
              <a:solidFill>
                <a:srgbClr val="FF3300"/>
              </a:solidFill>
              <a:latin typeface="Arial" charset="0"/>
              <a:cs typeface="+mn-cs"/>
            </a:endParaRPr>
          </a:p>
        </p:txBody>
      </p:sp>
      <p:grpSp>
        <p:nvGrpSpPr>
          <p:cNvPr id="9" name="Gruppo 9">
            <a:extLst>
              <a:ext uri="{FF2B5EF4-FFF2-40B4-BE49-F238E27FC236}">
                <a16:creationId xmlns:a16="http://schemas.microsoft.com/office/drawing/2014/main" id="{F546D3ED-B6F9-9C4C-B970-18763880184A}"/>
              </a:ext>
            </a:extLst>
          </p:cNvPr>
          <p:cNvGrpSpPr>
            <a:grpSpLocks/>
          </p:cNvGrpSpPr>
          <p:nvPr/>
        </p:nvGrpSpPr>
        <p:grpSpPr bwMode="auto">
          <a:xfrm>
            <a:off x="4684494" y="1618238"/>
            <a:ext cx="3919954" cy="3025775"/>
            <a:chOff x="4823042" y="1635612"/>
            <a:chExt cx="5226813" cy="3025775"/>
          </a:xfrm>
        </p:grpSpPr>
        <p:sp>
          <p:nvSpPr>
            <p:cNvPr id="10" name="Arc 12">
              <a:extLst>
                <a:ext uri="{FF2B5EF4-FFF2-40B4-BE49-F238E27FC236}">
                  <a16:creationId xmlns:a16="http://schemas.microsoft.com/office/drawing/2014/main" id="{EEEBC2AF-4949-6843-87B3-57CC195CEC64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4823042" y="1635612"/>
              <a:ext cx="2463895" cy="3025775"/>
            </a:xfrm>
            <a:custGeom>
              <a:avLst/>
              <a:gdLst>
                <a:gd name="G0" fmla="+- 1107 0 0"/>
                <a:gd name="G1" fmla="+- 21600 0 0"/>
                <a:gd name="G2" fmla="+- 21600 0 0"/>
                <a:gd name="T0" fmla="*/ 1107 w 22707"/>
                <a:gd name="T1" fmla="*/ 0 h 43200"/>
                <a:gd name="T2" fmla="*/ 0 w 22707"/>
                <a:gd name="T3" fmla="*/ 43172 h 43200"/>
                <a:gd name="T4" fmla="*/ 1107 w 22707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07" h="43200" fill="none" extrusionOk="0">
                  <a:moveTo>
                    <a:pt x="1107" y="-1"/>
                  </a:moveTo>
                  <a:cubicBezTo>
                    <a:pt x="13036" y="0"/>
                    <a:pt x="22707" y="9670"/>
                    <a:pt x="22707" y="21600"/>
                  </a:cubicBezTo>
                  <a:cubicBezTo>
                    <a:pt x="22707" y="33529"/>
                    <a:pt x="13036" y="43200"/>
                    <a:pt x="1107" y="43200"/>
                  </a:cubicBezTo>
                  <a:cubicBezTo>
                    <a:pt x="737" y="43199"/>
                    <a:pt x="368" y="43190"/>
                    <a:pt x="0" y="43171"/>
                  </a:cubicBezTo>
                </a:path>
                <a:path w="22707" h="43200" stroke="0" extrusionOk="0">
                  <a:moveTo>
                    <a:pt x="1107" y="-1"/>
                  </a:moveTo>
                  <a:cubicBezTo>
                    <a:pt x="13036" y="0"/>
                    <a:pt x="22707" y="9670"/>
                    <a:pt x="22707" y="21600"/>
                  </a:cubicBezTo>
                  <a:cubicBezTo>
                    <a:pt x="22707" y="33529"/>
                    <a:pt x="13036" y="43200"/>
                    <a:pt x="1107" y="43200"/>
                  </a:cubicBezTo>
                  <a:cubicBezTo>
                    <a:pt x="737" y="43199"/>
                    <a:pt x="368" y="43190"/>
                    <a:pt x="0" y="43171"/>
                  </a:cubicBezTo>
                  <a:lnTo>
                    <a:pt x="1107" y="21600"/>
                  </a:lnTo>
                  <a:close/>
                </a:path>
              </a:pathLst>
            </a:custGeom>
            <a:noFill/>
            <a:ln w="57150">
              <a:solidFill>
                <a:srgbClr val="92D05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1" name="Text Box 13">
              <a:extLst>
                <a:ext uri="{FF2B5EF4-FFF2-40B4-BE49-F238E27FC236}">
                  <a16:creationId xmlns:a16="http://schemas.microsoft.com/office/drawing/2014/main" id="{5E74CCAF-2025-4845-9650-F62BFA8087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3551" y="2654286"/>
              <a:ext cx="2016304" cy="923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it-IT" dirty="0">
                  <a:solidFill>
                    <a:srgbClr val="008000"/>
                  </a:solidFill>
                  <a:latin typeface="Arial" charset="0"/>
                  <a:cs typeface="+mn-cs"/>
                </a:rPr>
                <a:t>Congrui </a:t>
              </a:r>
              <a:r>
                <a:rPr lang="it-IT" b="1" dirty="0">
                  <a:solidFill>
                    <a:srgbClr val="008000"/>
                  </a:solidFill>
                  <a:latin typeface="Arial" charset="0"/>
                  <a:cs typeface="+mn-cs"/>
                </a:rPr>
                <a:t>output</a:t>
              </a:r>
              <a:r>
                <a:rPr lang="it-IT" dirty="0">
                  <a:solidFill>
                    <a:srgbClr val="008000"/>
                  </a:solidFill>
                  <a:latin typeface="Arial" charset="0"/>
                  <a:cs typeface="+mn-cs"/>
                </a:rPr>
                <a:t> ai  muscoli</a:t>
              </a:r>
            </a:p>
          </p:txBody>
        </p:sp>
      </p:grpSp>
      <p:sp>
        <p:nvSpPr>
          <p:cNvPr id="12" name="Arc 17">
            <a:extLst>
              <a:ext uri="{FF2B5EF4-FFF2-40B4-BE49-F238E27FC236}">
                <a16:creationId xmlns:a16="http://schemas.microsoft.com/office/drawing/2014/main" id="{841DB5B3-16A4-6F43-B354-B5F5A5B5AA87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4684494" y="1615062"/>
            <a:ext cx="1847849" cy="3035301"/>
          </a:xfrm>
          <a:custGeom>
            <a:avLst/>
            <a:gdLst>
              <a:gd name="G0" fmla="+- 1107 0 0"/>
              <a:gd name="G1" fmla="+- 21600 0 0"/>
              <a:gd name="G2" fmla="+- 21600 0 0"/>
              <a:gd name="T0" fmla="*/ 1107 w 22707"/>
              <a:gd name="T1" fmla="*/ 0 h 43200"/>
              <a:gd name="T2" fmla="*/ 0 w 22707"/>
              <a:gd name="T3" fmla="*/ 43172 h 43200"/>
              <a:gd name="T4" fmla="*/ 1107 w 22707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07" h="43200" fill="none" extrusionOk="0">
                <a:moveTo>
                  <a:pt x="1107" y="-1"/>
                </a:moveTo>
                <a:cubicBezTo>
                  <a:pt x="13036" y="0"/>
                  <a:pt x="22707" y="9670"/>
                  <a:pt x="22707" y="21600"/>
                </a:cubicBezTo>
                <a:cubicBezTo>
                  <a:pt x="22707" y="33529"/>
                  <a:pt x="13036" y="43200"/>
                  <a:pt x="1107" y="43200"/>
                </a:cubicBezTo>
                <a:cubicBezTo>
                  <a:pt x="737" y="43199"/>
                  <a:pt x="368" y="43190"/>
                  <a:pt x="0" y="43171"/>
                </a:cubicBezTo>
              </a:path>
              <a:path w="22707" h="43200" stroke="0" extrusionOk="0">
                <a:moveTo>
                  <a:pt x="1107" y="-1"/>
                </a:moveTo>
                <a:cubicBezTo>
                  <a:pt x="13036" y="0"/>
                  <a:pt x="22707" y="9670"/>
                  <a:pt x="22707" y="21600"/>
                </a:cubicBezTo>
                <a:cubicBezTo>
                  <a:pt x="22707" y="33529"/>
                  <a:pt x="13036" y="43200"/>
                  <a:pt x="1107" y="43200"/>
                </a:cubicBezTo>
                <a:cubicBezTo>
                  <a:pt x="737" y="43199"/>
                  <a:pt x="368" y="43190"/>
                  <a:pt x="0" y="43171"/>
                </a:cubicBezTo>
                <a:lnTo>
                  <a:pt x="1107" y="21600"/>
                </a:lnTo>
                <a:close/>
              </a:path>
            </a:pathLst>
          </a:custGeom>
          <a:noFill/>
          <a:ln w="57150">
            <a:solidFill>
              <a:srgbClr val="FF33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>
              <a:defRPr/>
            </a:pPr>
            <a:endParaRPr lang="hr-HR">
              <a:solidFill>
                <a:srgbClr val="FF3300"/>
              </a:solidFill>
              <a:latin typeface="Arial" charset="0"/>
              <a:cs typeface="+mn-cs"/>
            </a:endParaRPr>
          </a:p>
        </p:txBody>
      </p:sp>
      <p:sp>
        <p:nvSpPr>
          <p:cNvPr id="13" name="Text Box 18" descr="Carta di giornale">
            <a:extLst>
              <a:ext uri="{FF2B5EF4-FFF2-40B4-BE49-F238E27FC236}">
                <a16:creationId xmlns:a16="http://schemas.microsoft.com/office/drawing/2014/main" id="{8D238DC0-B633-9244-9061-19F07D719E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0225" y="2636912"/>
            <a:ext cx="1692821" cy="9233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b="1" dirty="0">
                <a:solidFill>
                  <a:srgbClr val="FF3300"/>
                </a:solidFill>
                <a:latin typeface="Arial" charset="0"/>
                <a:cs typeface="+mn-cs"/>
              </a:rPr>
              <a:t>Cambia</a:t>
            </a:r>
            <a:r>
              <a:rPr lang="it-IT" dirty="0">
                <a:solidFill>
                  <a:srgbClr val="FF3300"/>
                </a:solidFill>
                <a:latin typeface="Arial" charset="0"/>
                <a:cs typeface="+mn-cs"/>
              </a:rPr>
              <a:t> gli output ai muscoli</a:t>
            </a:r>
          </a:p>
        </p:txBody>
      </p:sp>
      <p:grpSp>
        <p:nvGrpSpPr>
          <p:cNvPr id="14" name="Group 4">
            <a:extLst>
              <a:ext uri="{FF2B5EF4-FFF2-40B4-BE49-F238E27FC236}">
                <a16:creationId xmlns:a16="http://schemas.microsoft.com/office/drawing/2014/main" id="{FECBB74F-FDF4-8240-8A00-3AD089808230}"/>
              </a:ext>
            </a:extLst>
          </p:cNvPr>
          <p:cNvGrpSpPr>
            <a:grpSpLocks/>
          </p:cNvGrpSpPr>
          <p:nvPr/>
        </p:nvGrpSpPr>
        <p:grpSpPr bwMode="auto">
          <a:xfrm>
            <a:off x="749474" y="1627762"/>
            <a:ext cx="2751540" cy="2967038"/>
            <a:chOff x="-348" y="780"/>
            <a:chExt cx="2311" cy="1869"/>
          </a:xfrm>
        </p:grpSpPr>
        <p:sp>
          <p:nvSpPr>
            <p:cNvPr id="15" name="Arc 5">
              <a:extLst>
                <a:ext uri="{FF2B5EF4-FFF2-40B4-BE49-F238E27FC236}">
                  <a16:creationId xmlns:a16="http://schemas.microsoft.com/office/drawing/2014/main" id="{EFCC3EC5-C147-7445-8DCC-324620FE904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85" y="780"/>
              <a:ext cx="1178" cy="1869"/>
            </a:xfrm>
            <a:custGeom>
              <a:avLst/>
              <a:gdLst>
                <a:gd name="G0" fmla="+- 1107 0 0"/>
                <a:gd name="G1" fmla="+- 21600 0 0"/>
                <a:gd name="G2" fmla="+- 21600 0 0"/>
                <a:gd name="T0" fmla="*/ 1107 w 22707"/>
                <a:gd name="T1" fmla="*/ 0 h 43200"/>
                <a:gd name="T2" fmla="*/ 0 w 22707"/>
                <a:gd name="T3" fmla="*/ 43172 h 43200"/>
                <a:gd name="T4" fmla="*/ 1107 w 22707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07" h="43200" fill="none" extrusionOk="0">
                  <a:moveTo>
                    <a:pt x="1107" y="-1"/>
                  </a:moveTo>
                  <a:cubicBezTo>
                    <a:pt x="13036" y="0"/>
                    <a:pt x="22707" y="9670"/>
                    <a:pt x="22707" y="21600"/>
                  </a:cubicBezTo>
                  <a:cubicBezTo>
                    <a:pt x="22707" y="33529"/>
                    <a:pt x="13036" y="43200"/>
                    <a:pt x="1107" y="43200"/>
                  </a:cubicBezTo>
                  <a:cubicBezTo>
                    <a:pt x="737" y="43199"/>
                    <a:pt x="368" y="43190"/>
                    <a:pt x="0" y="43171"/>
                  </a:cubicBezTo>
                </a:path>
                <a:path w="22707" h="43200" stroke="0" extrusionOk="0">
                  <a:moveTo>
                    <a:pt x="1107" y="-1"/>
                  </a:moveTo>
                  <a:cubicBezTo>
                    <a:pt x="13036" y="0"/>
                    <a:pt x="22707" y="9670"/>
                    <a:pt x="22707" y="21600"/>
                  </a:cubicBezTo>
                  <a:cubicBezTo>
                    <a:pt x="22707" y="33529"/>
                    <a:pt x="13036" y="43200"/>
                    <a:pt x="1107" y="43200"/>
                  </a:cubicBezTo>
                  <a:cubicBezTo>
                    <a:pt x="737" y="43199"/>
                    <a:pt x="368" y="43190"/>
                    <a:pt x="0" y="43171"/>
                  </a:cubicBezTo>
                  <a:lnTo>
                    <a:pt x="1107" y="21600"/>
                  </a:lnTo>
                  <a:close/>
                </a:path>
              </a:pathLst>
            </a:custGeom>
            <a:noFill/>
            <a:ln w="57150">
              <a:solidFill>
                <a:srgbClr val="008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6" name="Text Box 6">
              <a:extLst>
                <a:ext uri="{FF2B5EF4-FFF2-40B4-BE49-F238E27FC236}">
                  <a16:creationId xmlns:a16="http://schemas.microsoft.com/office/drawing/2014/main" id="{4C0544BA-74DD-4448-9212-6A8C5D4402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48" y="1345"/>
              <a:ext cx="1063" cy="1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it-IT" b="1" dirty="0">
                  <a:solidFill>
                    <a:srgbClr val="008000"/>
                  </a:solidFill>
                  <a:latin typeface="Arial Unicode MS" charset="0"/>
                  <a:cs typeface="+mn-cs"/>
                </a:rPr>
                <a:t>Input</a:t>
              </a:r>
              <a:r>
                <a:rPr lang="it-IT" dirty="0">
                  <a:solidFill>
                    <a:srgbClr val="008000"/>
                  </a:solidFill>
                  <a:latin typeface="Arial Unicode MS" charset="0"/>
                  <a:cs typeface="+mn-cs"/>
                </a:rPr>
                <a:t>    Sensoriali </a:t>
              </a:r>
              <a:br>
                <a:rPr lang="it-IT" dirty="0">
                  <a:solidFill>
                    <a:srgbClr val="008000"/>
                  </a:solidFill>
                  <a:latin typeface="Arial Unicode MS" charset="0"/>
                  <a:cs typeface="+mn-cs"/>
                </a:rPr>
              </a:br>
              <a:endParaRPr lang="it-IT" dirty="0">
                <a:solidFill>
                  <a:srgbClr val="008000"/>
                </a:solidFill>
                <a:latin typeface="Arial Unicode MS" charset="0"/>
                <a:cs typeface="+mn-cs"/>
              </a:endParaRPr>
            </a:p>
            <a:p>
              <a:pPr>
                <a:buFontTx/>
                <a:buChar char="•"/>
                <a:defRPr/>
              </a:pPr>
              <a:r>
                <a:rPr lang="it-IT" sz="1600" dirty="0">
                  <a:solidFill>
                    <a:srgbClr val="008000"/>
                  </a:solidFill>
                  <a:latin typeface="Arial Unicode MS" charset="0"/>
                </a:rPr>
                <a:t>FUSI</a:t>
              </a:r>
              <a:endParaRPr lang="it-IT" sz="1600" dirty="0">
                <a:solidFill>
                  <a:srgbClr val="008000"/>
                </a:solidFill>
                <a:latin typeface="Arial Unicode MS" charset="0"/>
                <a:cs typeface="+mn-cs"/>
              </a:endParaRPr>
            </a:p>
            <a:p>
              <a:pPr>
                <a:buFontTx/>
                <a:buChar char="•"/>
                <a:defRPr/>
              </a:pPr>
              <a:r>
                <a:rPr lang="it-IT" sz="1600" dirty="0">
                  <a:solidFill>
                    <a:srgbClr val="008000"/>
                  </a:solidFill>
                  <a:latin typeface="Arial Unicode MS" charset="0"/>
                  <a:cs typeface="+mn-cs"/>
                </a:rPr>
                <a:t>OTG</a:t>
              </a:r>
            </a:p>
            <a:p>
              <a:pPr>
                <a:buFontTx/>
                <a:buChar char="•"/>
                <a:defRPr/>
              </a:pPr>
              <a:r>
                <a:rPr lang="it-IT" sz="1600" dirty="0">
                  <a:solidFill>
                    <a:srgbClr val="008000"/>
                  </a:solidFill>
                  <a:latin typeface="Arial Unicode MS" charset="0"/>
                </a:rPr>
                <a:t>PACINI</a:t>
              </a:r>
            </a:p>
          </p:txBody>
        </p:sp>
      </p:grpSp>
      <p:sp>
        <p:nvSpPr>
          <p:cNvPr id="17" name="Arc 14">
            <a:extLst>
              <a:ext uri="{FF2B5EF4-FFF2-40B4-BE49-F238E27FC236}">
                <a16:creationId xmlns:a16="http://schemas.microsoft.com/office/drawing/2014/main" id="{445C4144-02A4-614A-9F0A-AFB7EE9059A7}"/>
              </a:ext>
            </a:extLst>
          </p:cNvPr>
          <p:cNvSpPr>
            <a:spLocks/>
          </p:cNvSpPr>
          <p:nvPr/>
        </p:nvSpPr>
        <p:spPr bwMode="auto">
          <a:xfrm flipH="1">
            <a:off x="2102585" y="1636063"/>
            <a:ext cx="1402556" cy="2949575"/>
          </a:xfrm>
          <a:custGeom>
            <a:avLst/>
            <a:gdLst>
              <a:gd name="G0" fmla="+- 1107 0 0"/>
              <a:gd name="G1" fmla="+- 21600 0 0"/>
              <a:gd name="G2" fmla="+- 21600 0 0"/>
              <a:gd name="T0" fmla="*/ 1107 w 22707"/>
              <a:gd name="T1" fmla="*/ 0 h 43200"/>
              <a:gd name="T2" fmla="*/ 0 w 22707"/>
              <a:gd name="T3" fmla="*/ 43172 h 43200"/>
              <a:gd name="T4" fmla="*/ 1107 w 22707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07" h="43200" fill="none" extrusionOk="0">
                <a:moveTo>
                  <a:pt x="1107" y="-1"/>
                </a:moveTo>
                <a:cubicBezTo>
                  <a:pt x="13036" y="0"/>
                  <a:pt x="22707" y="9670"/>
                  <a:pt x="22707" y="21600"/>
                </a:cubicBezTo>
                <a:cubicBezTo>
                  <a:pt x="22707" y="33529"/>
                  <a:pt x="13036" y="43200"/>
                  <a:pt x="1107" y="43200"/>
                </a:cubicBezTo>
                <a:cubicBezTo>
                  <a:pt x="737" y="43199"/>
                  <a:pt x="368" y="43190"/>
                  <a:pt x="0" y="43171"/>
                </a:cubicBezTo>
              </a:path>
              <a:path w="22707" h="43200" stroke="0" extrusionOk="0">
                <a:moveTo>
                  <a:pt x="1107" y="-1"/>
                </a:moveTo>
                <a:cubicBezTo>
                  <a:pt x="13036" y="0"/>
                  <a:pt x="22707" y="9670"/>
                  <a:pt x="22707" y="21600"/>
                </a:cubicBezTo>
                <a:cubicBezTo>
                  <a:pt x="22707" y="33529"/>
                  <a:pt x="13036" y="43200"/>
                  <a:pt x="1107" y="43200"/>
                </a:cubicBezTo>
                <a:cubicBezTo>
                  <a:pt x="737" y="43199"/>
                  <a:pt x="368" y="43190"/>
                  <a:pt x="0" y="43171"/>
                </a:cubicBezTo>
                <a:lnTo>
                  <a:pt x="1107" y="21600"/>
                </a:lnTo>
                <a:close/>
              </a:path>
            </a:pathLst>
          </a:custGeom>
          <a:noFill/>
          <a:ln w="57150">
            <a:solidFill>
              <a:srgbClr val="92D05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8" name="Arc 20">
            <a:extLst>
              <a:ext uri="{FF2B5EF4-FFF2-40B4-BE49-F238E27FC236}">
                <a16:creationId xmlns:a16="http://schemas.microsoft.com/office/drawing/2014/main" id="{19BAE0D4-B20E-D247-8345-020D8A95FCEA}"/>
              </a:ext>
            </a:extLst>
          </p:cNvPr>
          <p:cNvSpPr>
            <a:spLocks/>
          </p:cNvSpPr>
          <p:nvPr/>
        </p:nvSpPr>
        <p:spPr bwMode="auto">
          <a:xfrm flipH="1">
            <a:off x="2093388" y="1636063"/>
            <a:ext cx="1402556" cy="2949575"/>
          </a:xfrm>
          <a:custGeom>
            <a:avLst/>
            <a:gdLst>
              <a:gd name="G0" fmla="+- 1107 0 0"/>
              <a:gd name="G1" fmla="+- 21600 0 0"/>
              <a:gd name="G2" fmla="+- 21600 0 0"/>
              <a:gd name="T0" fmla="*/ 1107 w 22707"/>
              <a:gd name="T1" fmla="*/ 0 h 43200"/>
              <a:gd name="T2" fmla="*/ 0 w 22707"/>
              <a:gd name="T3" fmla="*/ 43172 h 43200"/>
              <a:gd name="T4" fmla="*/ 1107 w 22707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07" h="43200" fill="none" extrusionOk="0">
                <a:moveTo>
                  <a:pt x="1107" y="-1"/>
                </a:moveTo>
                <a:cubicBezTo>
                  <a:pt x="13036" y="0"/>
                  <a:pt x="22707" y="9670"/>
                  <a:pt x="22707" y="21600"/>
                </a:cubicBezTo>
                <a:cubicBezTo>
                  <a:pt x="22707" y="33529"/>
                  <a:pt x="13036" y="43200"/>
                  <a:pt x="1107" y="43200"/>
                </a:cubicBezTo>
                <a:cubicBezTo>
                  <a:pt x="737" y="43199"/>
                  <a:pt x="368" y="43190"/>
                  <a:pt x="0" y="43171"/>
                </a:cubicBezTo>
              </a:path>
              <a:path w="22707" h="43200" stroke="0" extrusionOk="0">
                <a:moveTo>
                  <a:pt x="1107" y="-1"/>
                </a:moveTo>
                <a:cubicBezTo>
                  <a:pt x="13036" y="0"/>
                  <a:pt x="22707" y="9670"/>
                  <a:pt x="22707" y="21600"/>
                </a:cubicBezTo>
                <a:cubicBezTo>
                  <a:pt x="22707" y="33529"/>
                  <a:pt x="13036" y="43200"/>
                  <a:pt x="1107" y="43200"/>
                </a:cubicBezTo>
                <a:cubicBezTo>
                  <a:pt x="737" y="43199"/>
                  <a:pt x="368" y="43190"/>
                  <a:pt x="0" y="43171"/>
                </a:cubicBezTo>
                <a:lnTo>
                  <a:pt x="1107" y="21600"/>
                </a:lnTo>
                <a:close/>
              </a:path>
            </a:pathLst>
          </a:custGeom>
          <a:noFill/>
          <a:ln w="57150">
            <a:solidFill>
              <a:srgbClr val="FF33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" name="Text Box 21" descr="Carta di giornale">
            <a:extLst>
              <a:ext uri="{FF2B5EF4-FFF2-40B4-BE49-F238E27FC236}">
                <a16:creationId xmlns:a16="http://schemas.microsoft.com/office/drawing/2014/main" id="{0337E576-0F23-5D4B-9DBE-3FE718B08E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38" y="2636912"/>
            <a:ext cx="1642113" cy="14773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pattFill prst="lgConfetti">
                  <a:fgClr>
                    <a:srgbClr val="33CC33"/>
                  </a:fgClr>
                  <a:bgClr>
                    <a:srgbClr val="FF6600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b="1" dirty="0">
                <a:solidFill>
                  <a:srgbClr val="FF3300"/>
                </a:solidFill>
                <a:latin typeface="Arial" charset="0"/>
              </a:rPr>
              <a:t>Incremento</a:t>
            </a:r>
            <a:r>
              <a:rPr lang="it-IT" dirty="0">
                <a:solidFill>
                  <a:srgbClr val="FF3300"/>
                </a:solidFill>
                <a:latin typeface="Arial" charset="0"/>
              </a:rPr>
              <a:t> della informazione sensoriale</a:t>
            </a:r>
          </a:p>
          <a:p>
            <a:pPr>
              <a:defRPr/>
            </a:pPr>
            <a:endParaRPr lang="it-IT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20" name="Text Box 22" descr="Carta di giornale">
            <a:extLst>
              <a:ext uri="{FF2B5EF4-FFF2-40B4-BE49-F238E27FC236}">
                <a16:creationId xmlns:a16="http://schemas.microsoft.com/office/drawing/2014/main" id="{B46476E9-EE03-EF42-B86A-BBAF4A93A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672" y="5877272"/>
            <a:ext cx="5487591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it-IT" b="1" dirty="0">
                <a:solidFill>
                  <a:srgbClr val="FF3300"/>
                </a:solidFill>
                <a:latin typeface="Arial" charset="0"/>
                <a:cs typeface="+mn-cs"/>
              </a:rPr>
              <a:t>MODIFICAZIONE</a:t>
            </a:r>
            <a:r>
              <a:rPr lang="it-IT" dirty="0">
                <a:solidFill>
                  <a:srgbClr val="FF3300"/>
                </a:solidFill>
                <a:latin typeface="Arial" charset="0"/>
                <a:cs typeface="+mn-cs"/>
              </a:rPr>
              <a:t> dei </a:t>
            </a:r>
            <a:r>
              <a:rPr lang="it-IT" dirty="0">
                <a:solidFill>
                  <a:srgbClr val="FF3300"/>
                </a:solidFill>
                <a:latin typeface="Arial" charset="0"/>
              </a:rPr>
              <a:t>pattern di </a:t>
            </a:r>
          </a:p>
          <a:p>
            <a:pPr algn="ctr">
              <a:defRPr/>
            </a:pPr>
            <a:r>
              <a:rPr lang="it-IT" dirty="0">
                <a:solidFill>
                  <a:srgbClr val="FF3300"/>
                </a:solidFill>
                <a:latin typeface="Arial" charset="0"/>
              </a:rPr>
              <a:t>reclutamento </a:t>
            </a:r>
            <a:r>
              <a:rPr lang="it-IT" dirty="0">
                <a:solidFill>
                  <a:srgbClr val="FF3300"/>
                </a:solidFill>
                <a:latin typeface="Arial" charset="0"/>
                <a:cs typeface="+mn-cs"/>
              </a:rPr>
              <a:t>/ de-reclutamento</a:t>
            </a:r>
          </a:p>
        </p:txBody>
      </p:sp>
      <p:sp>
        <p:nvSpPr>
          <p:cNvPr id="21" name="Text Box 18" descr="Carta di giornale">
            <a:extLst>
              <a:ext uri="{FF2B5EF4-FFF2-40B4-BE49-F238E27FC236}">
                <a16:creationId xmlns:a16="http://schemas.microsoft.com/office/drawing/2014/main" id="{8C9ABFF9-74B6-C84A-86DD-367B2EB222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68" y="4970747"/>
            <a:ext cx="1721471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dirty="0">
                <a:solidFill>
                  <a:srgbClr val="FF3300"/>
                </a:solidFill>
                <a:latin typeface="Arial" charset="0"/>
                <a:cs typeface="+mn-cs"/>
              </a:rPr>
              <a:t>VIBRAZIONE</a:t>
            </a:r>
          </a:p>
        </p:txBody>
      </p:sp>
      <p:cxnSp>
        <p:nvCxnSpPr>
          <p:cNvPr id="22" name="Connettore 2 21">
            <a:extLst>
              <a:ext uri="{FF2B5EF4-FFF2-40B4-BE49-F238E27FC236}">
                <a16:creationId xmlns:a16="http://schemas.microsoft.com/office/drawing/2014/main" id="{1A25B6DF-307D-BC4A-A20A-596A32A9AF46}"/>
              </a:ext>
            </a:extLst>
          </p:cNvPr>
          <p:cNvCxnSpPr>
            <a:cxnSpLocks/>
          </p:cNvCxnSpPr>
          <p:nvPr/>
        </p:nvCxnSpPr>
        <p:spPr>
          <a:xfrm flipV="1">
            <a:off x="2273178" y="4626551"/>
            <a:ext cx="1955922" cy="48977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 Box 18" descr="Carta di giornale">
            <a:extLst>
              <a:ext uri="{FF2B5EF4-FFF2-40B4-BE49-F238E27FC236}">
                <a16:creationId xmlns:a16="http://schemas.microsoft.com/office/drawing/2014/main" id="{A96F0D4B-2A88-B24F-865B-990E04C147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4950" y="4526538"/>
            <a:ext cx="2005482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dirty="0">
                <a:solidFill>
                  <a:srgbClr val="FF3300"/>
                </a:solidFill>
                <a:latin typeface="Arial" charset="0"/>
                <a:cs typeface="+mn-cs"/>
              </a:rPr>
              <a:t>STIMOLO dell’ESERCIZIO</a:t>
            </a:r>
          </a:p>
        </p:txBody>
      </p:sp>
      <p:cxnSp>
        <p:nvCxnSpPr>
          <p:cNvPr id="24" name="Connettore 2 23">
            <a:extLst>
              <a:ext uri="{FF2B5EF4-FFF2-40B4-BE49-F238E27FC236}">
                <a16:creationId xmlns:a16="http://schemas.microsoft.com/office/drawing/2014/main" id="{B0467A5C-AD31-1345-B941-452359998136}"/>
              </a:ext>
            </a:extLst>
          </p:cNvPr>
          <p:cNvCxnSpPr>
            <a:cxnSpLocks/>
            <a:stCxn id="23" idx="1"/>
          </p:cNvCxnSpPr>
          <p:nvPr/>
        </p:nvCxnSpPr>
        <p:spPr>
          <a:xfrm flipH="1" flipV="1">
            <a:off x="4374928" y="4650370"/>
            <a:ext cx="2080022" cy="19933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10" descr="cervello red">
            <a:extLst>
              <a:ext uri="{FF2B5EF4-FFF2-40B4-BE49-F238E27FC236}">
                <a16:creationId xmlns:a16="http://schemas.microsoft.com/office/drawing/2014/main" id="{41AB073C-B939-F047-8795-88F9FA2BC9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66055" y="1164894"/>
            <a:ext cx="1512094" cy="1525587"/>
          </a:xfrm>
          <a:prstGeom prst="rect">
            <a:avLst/>
          </a:prstGeom>
          <a:solidFill>
            <a:schemeClr val="bg1"/>
          </a:solidFill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6" name="Segnaposto numero diapositiva 2">
            <a:extLst>
              <a:ext uri="{FF2B5EF4-FFF2-40B4-BE49-F238E27FC236}">
                <a16:creationId xmlns:a16="http://schemas.microsoft.com/office/drawing/2014/main" id="{82A81758-731F-4D18-A2FD-0F8574F80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E7A41E1B-4F70-4964-A407-84C68BE8251C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5698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18864" y="262420"/>
            <a:ext cx="8229600" cy="1008112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r>
              <a:rPr lang="es-ES" sz="2400" dirty="0">
                <a:solidFill>
                  <a:schemeClr val="bg1"/>
                </a:solidFill>
              </a:rPr>
              <a:t>Caso </a:t>
            </a:r>
            <a:r>
              <a:rPr lang="es-ES" sz="2400" dirty="0" err="1">
                <a:solidFill>
                  <a:schemeClr val="bg1"/>
                </a:solidFill>
              </a:rPr>
              <a:t>Clinico</a:t>
            </a:r>
            <a:r>
              <a:rPr lang="es-ES" sz="2400" dirty="0">
                <a:solidFill>
                  <a:schemeClr val="bg1"/>
                </a:solidFill>
              </a:rPr>
              <a:t>: SCOLIOSI IDIOPATICA GIOVANILE</a:t>
            </a:r>
            <a:endParaRPr lang="it-IT" sz="2400" dirty="0">
              <a:solidFill>
                <a:schemeClr val="bg1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864" y="1412776"/>
            <a:ext cx="8167936" cy="494357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it-IT" sz="2000" dirty="0"/>
              <a:t>Paziente di 10 anni (2013), seguito presso struttura sanitaria specifica di Bologna, per modesta ectasia della radice aortica in sindrome </a:t>
            </a:r>
            <a:r>
              <a:rPr lang="it-IT" sz="2000" dirty="0" err="1"/>
              <a:t>Loeys</a:t>
            </a:r>
            <a:r>
              <a:rPr lang="it-IT" sz="2000" dirty="0"/>
              <a:t> </a:t>
            </a:r>
            <a:r>
              <a:rPr lang="it-IT" sz="2000" dirty="0" err="1"/>
              <a:t>Dietz</a:t>
            </a:r>
            <a:r>
              <a:rPr lang="it-IT" sz="2000" dirty="0"/>
              <a:t> tipo 3, </a:t>
            </a:r>
            <a:r>
              <a:rPr lang="it-IT" sz="2000" dirty="0" err="1"/>
              <a:t>iperlassità</a:t>
            </a:r>
            <a:r>
              <a:rPr lang="it-IT" sz="2000" dirty="0"/>
              <a:t> generalizzata con </a:t>
            </a:r>
            <a:r>
              <a:rPr lang="it-IT" sz="2000" dirty="0" err="1"/>
              <a:t>Beighton</a:t>
            </a:r>
            <a:r>
              <a:rPr lang="it-IT" sz="2000" dirty="0"/>
              <a:t> 8/9.</a:t>
            </a:r>
          </a:p>
          <a:p>
            <a:pPr marL="0" indent="0" algn="just">
              <a:buNone/>
            </a:pPr>
            <a:r>
              <a:rPr lang="it-IT" sz="2000" dirty="0"/>
              <a:t>Alla </a:t>
            </a:r>
            <a:r>
              <a:rPr lang="it-IT" sz="2000" dirty="0" err="1"/>
              <a:t>ri</a:t>
            </a:r>
            <a:r>
              <a:rPr lang="it-IT" sz="2000" dirty="0"/>
              <a:t>-valutazione fisiatrica (</a:t>
            </a:r>
            <a:r>
              <a:rPr lang="it-IT" sz="2000" dirty="0" err="1"/>
              <a:t>nov</a:t>
            </a:r>
            <a:r>
              <a:rPr lang="it-IT" sz="2000" dirty="0"/>
              <a:t>/2023) presenta </a:t>
            </a:r>
            <a:r>
              <a:rPr lang="it-IT" sz="2000" dirty="0" err="1"/>
              <a:t>ipermobilità</a:t>
            </a:r>
            <a:r>
              <a:rPr lang="it-IT" sz="2000" dirty="0"/>
              <a:t> articolare, valgismo delle ginocchia e piede piatto </a:t>
            </a:r>
            <a:r>
              <a:rPr lang="it-IT" sz="2000" dirty="0" err="1"/>
              <a:t>pronato</a:t>
            </a:r>
            <a:r>
              <a:rPr lang="it-IT" sz="2000" dirty="0"/>
              <a:t> (2°), con </a:t>
            </a:r>
            <a:r>
              <a:rPr lang="it-IT" sz="2000" dirty="0" err="1"/>
              <a:t>rotoscoliosi</a:t>
            </a:r>
            <a:r>
              <a:rPr lang="it-IT" sz="2000" dirty="0"/>
              <a:t> sinistro-convessa al passaggio dorso lombare con angolo di </a:t>
            </a:r>
            <a:r>
              <a:rPr lang="it-IT" sz="2000" dirty="0" err="1"/>
              <a:t>Cobb</a:t>
            </a:r>
            <a:r>
              <a:rPr lang="it-IT" sz="2000" dirty="0"/>
              <a:t> di 22° e nessun gibbo in flessione anteriore.</a:t>
            </a:r>
          </a:p>
          <a:p>
            <a:pPr marL="0" indent="0" algn="just">
              <a:buNone/>
            </a:pPr>
            <a:r>
              <a:rPr lang="it-IT" sz="2000" dirty="0"/>
              <a:t>La prescrizione fisiatrica prevede sedute di Rieducazione Posturale Globale con cadenza settimanale e insegnamento di esercizi di autocorrezione da eseguire domiciliari. </a:t>
            </a:r>
          </a:p>
          <a:p>
            <a:pPr marL="0" indent="0" algn="just">
              <a:buNone/>
            </a:pPr>
            <a:r>
              <a:rPr lang="it-IT" sz="2000" dirty="0"/>
              <a:t>Ulteriore visita fisiatrica voluta dalla madre, ribadisce la precedente prescrivendo sedute di Rieducazione Funzionale per scoliosi lombare con metodo ISICO. Entrambe le valutazioni prospettano la necessità </a:t>
            </a:r>
            <a:r>
              <a:rPr lang="it-IT" sz="2000" dirty="0" err="1"/>
              <a:t>ortesica</a:t>
            </a:r>
            <a:r>
              <a:rPr lang="it-IT" sz="2000" dirty="0"/>
              <a:t> a breve, visto il peggioramento rispetto a valutazione del 2019.</a:t>
            </a:r>
          </a:p>
          <a:p>
            <a:pPr marL="0" indent="0" algn="just">
              <a:buNone/>
            </a:pPr>
            <a:endParaRPr lang="it-IT" sz="26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15</a:t>
            </a:fld>
            <a:endParaRPr lang="it-IT" dirty="0"/>
          </a:p>
        </p:txBody>
      </p:sp>
      <p:sp>
        <p:nvSpPr>
          <p:cNvPr id="11" name="Segnaposto contenuto 2"/>
          <p:cNvSpPr txBox="1">
            <a:spLocks/>
          </p:cNvSpPr>
          <p:nvPr/>
        </p:nvSpPr>
        <p:spPr>
          <a:xfrm>
            <a:off x="518864" y="3628574"/>
            <a:ext cx="4618856" cy="2727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endParaRPr lang="it-IT" sz="1900" dirty="0"/>
          </a:p>
        </p:txBody>
      </p:sp>
      <p:sp>
        <p:nvSpPr>
          <p:cNvPr id="4" name="Segnaposto piè di pagina 7">
            <a:extLst>
              <a:ext uri="{FF2B5EF4-FFF2-40B4-BE49-F238E27FC236}">
                <a16:creationId xmlns:a16="http://schemas.microsoft.com/office/drawing/2014/main" id="{BA223E73-56D0-4FC3-05E3-D4CBD394A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</p:spTree>
    <p:extLst>
      <p:ext uri="{BB962C8B-B14F-4D97-AF65-F5344CB8AC3E}">
        <p14:creationId xmlns:p14="http://schemas.microsoft.com/office/powerpoint/2010/main" val="6147003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4304BC-2341-1646-8ED0-888CB9035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6692" y="379800"/>
            <a:ext cx="4906888" cy="1143000"/>
          </a:xfrm>
        </p:spPr>
        <p:txBody>
          <a:bodyPr>
            <a:normAutofit/>
          </a:bodyPr>
          <a:lstStyle/>
          <a:p>
            <a:r>
              <a:rPr lang="it-IT" sz="3200" dirty="0"/>
              <a:t>20 </a:t>
            </a:r>
            <a:r>
              <a:rPr lang="it-IT" sz="3200" dirty="0" err="1"/>
              <a:t>nov</a:t>
            </a:r>
            <a:r>
              <a:rPr lang="it-IT" sz="3200" dirty="0"/>
              <a:t> 2023: 149cm x 35kg</a:t>
            </a:r>
          </a:p>
        </p:txBody>
      </p:sp>
      <p:pic>
        <p:nvPicPr>
          <p:cNvPr id="8" name="Segnaposto contenuto 7">
            <a:extLst>
              <a:ext uri="{FF2B5EF4-FFF2-40B4-BE49-F238E27FC236}">
                <a16:creationId xmlns:a16="http://schemas.microsoft.com/office/drawing/2014/main" id="{321359C8-6A5E-EA4C-89A0-AB083B64DA1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77" t="35713" r="40502" b="30631"/>
          <a:stretch/>
        </p:blipFill>
        <p:spPr>
          <a:xfrm rot="5400000">
            <a:off x="-476211" y="2690719"/>
            <a:ext cx="4838247" cy="2517055"/>
          </a:xfrm>
        </p:spPr>
      </p:pic>
      <p:pic>
        <p:nvPicPr>
          <p:cNvPr id="10" name="Segnaposto contenuto 9">
            <a:extLst>
              <a:ext uri="{FF2B5EF4-FFF2-40B4-BE49-F238E27FC236}">
                <a16:creationId xmlns:a16="http://schemas.microsoft.com/office/drawing/2014/main" id="{11D696DE-2189-DE49-A770-E8DD4375BA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7" t="26856" b="30942"/>
          <a:stretch/>
        </p:blipFill>
        <p:spPr>
          <a:xfrm rot="5400000">
            <a:off x="2347572" y="2927444"/>
            <a:ext cx="4838244" cy="2043607"/>
          </a:xfrm>
        </p:spPr>
      </p:pic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FAC5705-6011-334B-8620-469E39B30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16</a:t>
            </a:fld>
            <a:endParaRPr lang="it-IT"/>
          </a:p>
        </p:txBody>
      </p:sp>
      <p:sp>
        <p:nvSpPr>
          <p:cNvPr id="11" name="Segnaposto piè di pagina 7">
            <a:extLst>
              <a:ext uri="{FF2B5EF4-FFF2-40B4-BE49-F238E27FC236}">
                <a16:creationId xmlns:a16="http://schemas.microsoft.com/office/drawing/2014/main" id="{C39B2522-43E8-F14D-9B48-B679DF5C4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  <p:pic>
        <p:nvPicPr>
          <p:cNvPr id="12" name="Segnaposto contenuto 9">
            <a:extLst>
              <a:ext uri="{FF2B5EF4-FFF2-40B4-BE49-F238E27FC236}">
                <a16:creationId xmlns:a16="http://schemas.microsoft.com/office/drawing/2014/main" id="{D535590B-F5E0-8740-B757-1CD80BB84F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3" t="32843" r="2311" b="21461"/>
          <a:stretch/>
        </p:blipFill>
        <p:spPr>
          <a:xfrm rot="5400000">
            <a:off x="4563231" y="3066379"/>
            <a:ext cx="4799560" cy="1765736"/>
          </a:xfrm>
          <a:prstGeom prst="rect">
            <a:avLst/>
          </a:prstGeom>
        </p:spPr>
      </p:pic>
      <p:sp>
        <p:nvSpPr>
          <p:cNvPr id="16" name="Figura a mano libera 15">
            <a:extLst>
              <a:ext uri="{FF2B5EF4-FFF2-40B4-BE49-F238E27FC236}">
                <a16:creationId xmlns:a16="http://schemas.microsoft.com/office/drawing/2014/main" id="{3964CDD6-8B36-EA4C-A492-7DB8A845C260}"/>
              </a:ext>
            </a:extLst>
          </p:cNvPr>
          <p:cNvSpPr/>
          <p:nvPr/>
        </p:nvSpPr>
        <p:spPr>
          <a:xfrm>
            <a:off x="2065020" y="1794761"/>
            <a:ext cx="191605" cy="3211579"/>
          </a:xfrm>
          <a:custGeom>
            <a:avLst/>
            <a:gdLst>
              <a:gd name="connsiteX0" fmla="*/ 0 w 191605"/>
              <a:gd name="connsiteY0" fmla="*/ 3211579 h 3211579"/>
              <a:gd name="connsiteX1" fmla="*/ 190500 w 191605"/>
              <a:gd name="connsiteY1" fmla="*/ 2525779 h 3211579"/>
              <a:gd name="connsiteX2" fmla="*/ 76200 w 191605"/>
              <a:gd name="connsiteY2" fmla="*/ 1664719 h 3211579"/>
              <a:gd name="connsiteX3" fmla="*/ 30480 w 191605"/>
              <a:gd name="connsiteY3" fmla="*/ 1070359 h 3211579"/>
              <a:gd name="connsiteX4" fmla="*/ 45720 w 191605"/>
              <a:gd name="connsiteY4" fmla="*/ 300739 h 3211579"/>
              <a:gd name="connsiteX5" fmla="*/ 22860 w 191605"/>
              <a:gd name="connsiteY5" fmla="*/ 18799 h 3211579"/>
              <a:gd name="connsiteX6" fmla="*/ 22860 w 191605"/>
              <a:gd name="connsiteY6" fmla="*/ 49279 h 3211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1605" h="3211579">
                <a:moveTo>
                  <a:pt x="0" y="3211579"/>
                </a:moveTo>
                <a:cubicBezTo>
                  <a:pt x="88900" y="2997584"/>
                  <a:pt x="177800" y="2783589"/>
                  <a:pt x="190500" y="2525779"/>
                </a:cubicBezTo>
                <a:cubicBezTo>
                  <a:pt x="203200" y="2267969"/>
                  <a:pt x="102870" y="1907289"/>
                  <a:pt x="76200" y="1664719"/>
                </a:cubicBezTo>
                <a:cubicBezTo>
                  <a:pt x="49530" y="1422149"/>
                  <a:pt x="35560" y="1297689"/>
                  <a:pt x="30480" y="1070359"/>
                </a:cubicBezTo>
                <a:cubicBezTo>
                  <a:pt x="25400" y="843029"/>
                  <a:pt x="46990" y="475999"/>
                  <a:pt x="45720" y="300739"/>
                </a:cubicBezTo>
                <a:cubicBezTo>
                  <a:pt x="44450" y="125479"/>
                  <a:pt x="26670" y="60709"/>
                  <a:pt x="22860" y="18799"/>
                </a:cubicBezTo>
                <a:cubicBezTo>
                  <a:pt x="19050" y="-23111"/>
                  <a:pt x="20955" y="13084"/>
                  <a:pt x="22860" y="49279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55804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71600" y="0"/>
            <a:ext cx="7488832" cy="5112568"/>
          </a:xfrm>
        </p:spPr>
        <p:txBody>
          <a:bodyPr>
            <a:normAutofit/>
          </a:bodyPr>
          <a:lstStyle/>
          <a:p>
            <a:r>
              <a:rPr lang="it-IT" sz="3200" u="sng" dirty="0">
                <a:latin typeface="+mn-lt"/>
                <a:cs typeface="Arial" panose="020B0604020202020204" pitchFamily="34" charset="0"/>
              </a:rPr>
              <a:t>Pianifica semestrale </a:t>
            </a:r>
            <a:r>
              <a:rPr lang="it-IT" sz="3200" u="sng" dirty="0" err="1">
                <a:latin typeface="+mn-lt"/>
                <a:cs typeface="Arial" panose="020B0604020202020204" pitchFamily="34" charset="0"/>
              </a:rPr>
              <a:t>Dic</a:t>
            </a:r>
            <a:r>
              <a:rPr lang="it-IT" sz="3200" u="sng" dirty="0">
                <a:latin typeface="+mn-lt"/>
                <a:cs typeface="Arial" panose="020B0604020202020204" pitchFamily="34" charset="0"/>
              </a:rPr>
              <a:t> 23 – </a:t>
            </a:r>
            <a:r>
              <a:rPr lang="it-IT" sz="3200" u="sng" dirty="0" err="1">
                <a:latin typeface="+mn-lt"/>
                <a:cs typeface="Arial" panose="020B0604020202020204" pitchFamily="34" charset="0"/>
              </a:rPr>
              <a:t>Apr</a:t>
            </a:r>
            <a:r>
              <a:rPr lang="it-IT" sz="3200" u="sng" dirty="0">
                <a:latin typeface="+mn-lt"/>
                <a:cs typeface="Arial" panose="020B0604020202020204" pitchFamily="34" charset="0"/>
              </a:rPr>
              <a:t> 24</a:t>
            </a:r>
            <a:br>
              <a:rPr lang="it-IT" sz="2400" dirty="0">
                <a:latin typeface="+mn-lt"/>
                <a:cs typeface="Arial" panose="020B0604020202020204" pitchFamily="34" charset="0"/>
              </a:rPr>
            </a:br>
            <a:br>
              <a:rPr lang="it-IT" sz="2400" dirty="0">
                <a:latin typeface="+mn-lt"/>
                <a:cs typeface="Arial" panose="020B0604020202020204" pitchFamily="34" charset="0"/>
              </a:rPr>
            </a:br>
            <a:r>
              <a:rPr lang="it-IT" sz="2400" b="1" dirty="0">
                <a:latin typeface="+mn-lt"/>
                <a:cs typeface="Arial" panose="020B0604020202020204" pitchFamily="34" charset="0"/>
              </a:rPr>
              <a:t>VFS  + Trattamenti </a:t>
            </a:r>
            <a:r>
              <a:rPr lang="it-IT" sz="2400" b="1" dirty="0" err="1">
                <a:latin typeface="+mn-lt"/>
                <a:cs typeface="Arial" panose="020B0604020202020204" pitchFamily="34" charset="0"/>
              </a:rPr>
              <a:t>Chinesiologici</a:t>
            </a:r>
            <a:br>
              <a:rPr lang="it-IT" sz="2400" dirty="0">
                <a:latin typeface="+mn-lt"/>
                <a:cs typeface="Arial" panose="020B0604020202020204" pitchFamily="34" charset="0"/>
              </a:rPr>
            </a:br>
            <a:r>
              <a:rPr lang="it-IT" sz="2400" dirty="0" err="1">
                <a:latin typeface="+mn-lt"/>
                <a:cs typeface="Arial" panose="020B0604020202020204" pitchFamily="34" charset="0"/>
              </a:rPr>
              <a:t>Dic</a:t>
            </a:r>
            <a:r>
              <a:rPr lang="it-IT" sz="2400" dirty="0">
                <a:latin typeface="+mn-lt"/>
                <a:cs typeface="Arial" panose="020B0604020202020204" pitchFamily="34" charset="0"/>
              </a:rPr>
              <a:t> 23 (8): 2  a settimana</a:t>
            </a:r>
            <a:br>
              <a:rPr lang="it-IT" sz="2400" dirty="0">
                <a:latin typeface="+mn-lt"/>
                <a:cs typeface="Arial" panose="020B0604020202020204" pitchFamily="34" charset="0"/>
              </a:rPr>
            </a:br>
            <a:r>
              <a:rPr lang="it-IT" sz="2400" dirty="0" err="1">
                <a:latin typeface="+mn-lt"/>
                <a:cs typeface="Arial" panose="020B0604020202020204" pitchFamily="34" charset="0"/>
              </a:rPr>
              <a:t>Gen</a:t>
            </a:r>
            <a:r>
              <a:rPr lang="it-IT" sz="2400" dirty="0">
                <a:latin typeface="+mn-lt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+mn-lt"/>
                <a:cs typeface="Arial" panose="020B0604020202020204" pitchFamily="34" charset="0"/>
              </a:rPr>
              <a:t>Feb</a:t>
            </a:r>
            <a:r>
              <a:rPr lang="it-IT" sz="2400" dirty="0">
                <a:latin typeface="+mn-lt"/>
                <a:cs typeface="Arial" panose="020B0604020202020204" pitchFamily="34" charset="0"/>
              </a:rPr>
              <a:t>, Mar, </a:t>
            </a:r>
            <a:r>
              <a:rPr lang="it-IT" sz="2400" dirty="0" err="1">
                <a:latin typeface="+mn-lt"/>
                <a:cs typeface="Arial" panose="020B0604020202020204" pitchFamily="34" charset="0"/>
              </a:rPr>
              <a:t>Apr</a:t>
            </a:r>
            <a:r>
              <a:rPr lang="it-IT" sz="2400" dirty="0">
                <a:latin typeface="+mn-lt"/>
                <a:cs typeface="Arial" panose="020B0604020202020204" pitchFamily="34" charset="0"/>
              </a:rPr>
              <a:t> 24 (16): 1 a settimana</a:t>
            </a:r>
            <a:br>
              <a:rPr lang="it-IT" sz="2400" dirty="0">
                <a:latin typeface="+mn-lt"/>
                <a:cs typeface="Arial" panose="020B0604020202020204" pitchFamily="34" charset="0"/>
              </a:rPr>
            </a:br>
            <a:br>
              <a:rPr lang="it-IT" sz="2400" dirty="0">
                <a:latin typeface="+mn-lt"/>
                <a:cs typeface="Arial" panose="020B0604020202020204" pitchFamily="34" charset="0"/>
              </a:rPr>
            </a:br>
            <a:br>
              <a:rPr lang="it-IT" sz="2400" dirty="0">
                <a:latin typeface="+mn-lt"/>
                <a:cs typeface="Arial" panose="020B0604020202020204" pitchFamily="34" charset="0"/>
              </a:rPr>
            </a:br>
            <a:r>
              <a:rPr lang="it-IT" sz="2400" b="1" dirty="0" err="1">
                <a:latin typeface="+mn-lt"/>
                <a:cs typeface="Arial" panose="020B0604020202020204" pitchFamily="34" charset="0"/>
              </a:rPr>
              <a:t>Workout</a:t>
            </a:r>
            <a:r>
              <a:rPr lang="it-IT" sz="2400" b="1" dirty="0">
                <a:latin typeface="+mn-lt"/>
                <a:cs typeface="Arial" panose="020B0604020202020204" pitchFamily="34" charset="0"/>
              </a:rPr>
              <a:t> esercizi specifici, autocorrezione 3D</a:t>
            </a:r>
            <a:br>
              <a:rPr lang="it-IT" sz="2400" dirty="0">
                <a:latin typeface="+mn-lt"/>
                <a:cs typeface="Arial" panose="020B0604020202020204" pitchFamily="34" charset="0"/>
              </a:rPr>
            </a:br>
            <a:r>
              <a:rPr lang="it-IT" sz="2400" dirty="0">
                <a:latin typeface="+mn-lt"/>
                <a:cs typeface="Arial" panose="020B0604020202020204" pitchFamily="34" charset="0"/>
              </a:rPr>
              <a:t>20’  x 4 giorni alla settimana</a:t>
            </a:r>
            <a:br>
              <a:rPr lang="it-IT" sz="2400" dirty="0">
                <a:latin typeface="+mn-lt"/>
                <a:cs typeface="Arial" panose="020B0604020202020204" pitchFamily="34" charset="0"/>
              </a:rPr>
            </a:br>
            <a:endParaRPr lang="it-IT" sz="24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2FA4A66-F058-3947-A94C-0012277EC63A}"/>
              </a:ext>
            </a:extLst>
          </p:cNvPr>
          <p:cNvSpPr txBox="1">
            <a:spLocks/>
          </p:cNvSpPr>
          <p:nvPr/>
        </p:nvSpPr>
        <p:spPr>
          <a:xfrm>
            <a:off x="1835696" y="4509120"/>
            <a:ext cx="5904656" cy="17114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sz="2400" dirty="0">
                <a:solidFill>
                  <a:schemeClr val="tx1"/>
                </a:solidFill>
              </a:rPr>
              <a:t>Il trattamento chinesiologico comprende l’educazione del paziente  e la presa di coscienza dei difetti posturali come supporto alle linee guida dei trattamenti. </a:t>
            </a:r>
          </a:p>
          <a:p>
            <a:pPr algn="just"/>
            <a:endParaRPr lang="it-IT" sz="2400" dirty="0">
              <a:solidFill>
                <a:schemeClr val="tx1"/>
              </a:solidFill>
            </a:endParaRPr>
          </a:p>
          <a:p>
            <a:pPr algn="just"/>
            <a:endParaRPr lang="it-IT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5620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18</a:t>
            </a:fld>
            <a:endParaRPr lang="it-IT"/>
          </a:p>
        </p:txBody>
      </p:sp>
      <p:graphicFrame>
        <p:nvGraphicFramePr>
          <p:cNvPr id="6" name="Chart 69"/>
          <p:cNvGraphicFramePr/>
          <p:nvPr>
            <p:extLst>
              <p:ext uri="{D42A27DB-BD31-4B8C-83A1-F6EECF244321}">
                <p14:modId xmlns:p14="http://schemas.microsoft.com/office/powerpoint/2010/main" val="896575412"/>
              </p:ext>
            </p:extLst>
          </p:nvPr>
        </p:nvGraphicFramePr>
        <p:xfrm>
          <a:off x="1115616" y="2708920"/>
          <a:ext cx="6454400" cy="3639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it-IT" sz="2800" u="sng" dirty="0"/>
              <a:t>Le FREQUENZE utilizzate</a:t>
            </a:r>
          </a:p>
        </p:txBody>
      </p:sp>
      <p:sp>
        <p:nvSpPr>
          <p:cNvPr id="2" name="Segnaposto piè di pagina 7">
            <a:extLst>
              <a:ext uri="{FF2B5EF4-FFF2-40B4-BE49-F238E27FC236}">
                <a16:creationId xmlns:a16="http://schemas.microsoft.com/office/drawing/2014/main" id="{CFC8EB62-BF38-E273-D39B-DFCF4D6D9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D6E0FA2-80F2-B28D-BE16-559403BDA0C4}"/>
              </a:ext>
            </a:extLst>
          </p:cNvPr>
          <p:cNvSpPr txBox="1"/>
          <p:nvPr/>
        </p:nvSpPr>
        <p:spPr>
          <a:xfrm>
            <a:off x="1960275" y="4897915"/>
            <a:ext cx="3284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/>
              <a:t>DECONTRATTURANTE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6119242-1636-6763-8394-C5D95CB6032C}"/>
              </a:ext>
            </a:extLst>
          </p:cNvPr>
          <p:cNvSpPr txBox="1"/>
          <p:nvPr/>
        </p:nvSpPr>
        <p:spPr>
          <a:xfrm>
            <a:off x="4932040" y="4528002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/>
              <a:t>TONO  - </a:t>
            </a:r>
          </a:p>
          <a:p>
            <a:pPr algn="ctr"/>
            <a:r>
              <a:rPr lang="it-IT" sz="1400" b="1" dirty="0"/>
              <a:t>RESET  NEUROMOTORIO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0B5B2F7B-329D-8C43-821D-F80DACF291B5}"/>
              </a:ext>
            </a:extLst>
          </p:cNvPr>
          <p:cNvSpPr txBox="1">
            <a:spLocks noChangeArrowheads="1"/>
          </p:cNvSpPr>
          <p:nvPr/>
        </p:nvSpPr>
        <p:spPr>
          <a:xfrm>
            <a:off x="643342" y="1267591"/>
            <a:ext cx="7857316" cy="14453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2400" dirty="0"/>
              <a:t>Sui muscoli da allungare (più corti) a 80 Hz.</a:t>
            </a:r>
          </a:p>
          <a:p>
            <a:pPr marL="0" indent="0" algn="ctr">
              <a:buNone/>
            </a:pPr>
            <a:r>
              <a:rPr lang="it-IT" sz="2400" dirty="0"/>
              <a:t>Sui muscoli da rinforzare (ipotonici) e come supporto propriocettivo a 100 Hz.</a:t>
            </a:r>
          </a:p>
        </p:txBody>
      </p:sp>
    </p:spTree>
    <p:extLst>
      <p:ext uri="{BB962C8B-B14F-4D97-AF65-F5344CB8AC3E}">
        <p14:creationId xmlns:p14="http://schemas.microsoft.com/office/powerpoint/2010/main" val="26416782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99592" y="1043693"/>
            <a:ext cx="7725544" cy="484700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sz="2400" dirty="0"/>
              <a:t>Percorso terapeutico chinesiologico: </a:t>
            </a:r>
          </a:p>
          <a:p>
            <a:pPr algn="just"/>
            <a:r>
              <a:rPr lang="it-IT" sz="2400" dirty="0"/>
              <a:t>Lavoro manuale e con VFS sul diaframma, intercostali e sternocleidomastoideo; presa di coscienza del respiro, esercizi. Trattato anche ileo-psoas.</a:t>
            </a:r>
          </a:p>
          <a:p>
            <a:pPr algn="just"/>
            <a:r>
              <a:rPr lang="it-IT" sz="2400" dirty="0"/>
              <a:t>Posture statiche mantenute (</a:t>
            </a:r>
            <a:r>
              <a:rPr lang="it-IT" sz="2400" dirty="0" err="1"/>
              <a:t>Mézières</a:t>
            </a:r>
            <a:r>
              <a:rPr lang="it-IT" sz="2400" dirty="0"/>
              <a:t>, RPG) con es. di </a:t>
            </a:r>
            <a:r>
              <a:rPr lang="it-IT" sz="2400" dirty="0">
                <a:solidFill>
                  <a:srgbClr val="FF0000"/>
                </a:solidFill>
              </a:rPr>
              <a:t>auto-allungamento</a:t>
            </a:r>
            <a:r>
              <a:rPr lang="it-IT" sz="2400" dirty="0"/>
              <a:t> abbinati al respiro. Lavoro specifico scapolo-toracico cervicale.</a:t>
            </a:r>
          </a:p>
          <a:p>
            <a:pPr algn="just"/>
            <a:r>
              <a:rPr lang="it-IT" sz="2400" dirty="0"/>
              <a:t>Es. di mobilizzazione dell’angolo ileo-lombare (scoliosi lombare)</a:t>
            </a:r>
          </a:p>
          <a:p>
            <a:pPr algn="just"/>
            <a:r>
              <a:rPr lang="it-IT" sz="2400" dirty="0">
                <a:solidFill>
                  <a:srgbClr val="FF0000"/>
                </a:solidFill>
              </a:rPr>
              <a:t>Auto-correzione 3D assistita e attiva, </a:t>
            </a:r>
            <a:r>
              <a:rPr lang="it-IT" sz="2400" dirty="0"/>
              <a:t>seduto e in piedi, allo specchio, bastone</a:t>
            </a:r>
            <a:r>
              <a:rPr lang="it-IT" sz="2400" dirty="0">
                <a:solidFill>
                  <a:srgbClr val="FF0000"/>
                </a:solidFill>
              </a:rPr>
              <a:t> </a:t>
            </a:r>
            <a:r>
              <a:rPr lang="it-IT" sz="2400" dirty="0"/>
              <a:t>come riferimento</a:t>
            </a:r>
          </a:p>
          <a:p>
            <a:pPr algn="just"/>
            <a:endParaRPr lang="it-IT" sz="2400" dirty="0"/>
          </a:p>
          <a:p>
            <a:pPr marL="0" indent="0" algn="just">
              <a:buNone/>
            </a:pPr>
            <a:endParaRPr lang="it-IT" sz="2400" dirty="0"/>
          </a:p>
          <a:p>
            <a:pPr marL="0" indent="0" algn="just">
              <a:buNone/>
            </a:pPr>
            <a:endParaRPr lang="it-IT" sz="24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19</a:t>
            </a:fld>
            <a:endParaRPr lang="it-IT" dirty="0"/>
          </a:p>
        </p:txBody>
      </p:sp>
      <p:sp>
        <p:nvSpPr>
          <p:cNvPr id="11" name="Segnaposto contenuto 2"/>
          <p:cNvSpPr txBox="1">
            <a:spLocks/>
          </p:cNvSpPr>
          <p:nvPr/>
        </p:nvSpPr>
        <p:spPr>
          <a:xfrm>
            <a:off x="518864" y="3628574"/>
            <a:ext cx="4618856" cy="156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endParaRPr lang="it-IT" sz="1900" dirty="0"/>
          </a:p>
        </p:txBody>
      </p:sp>
      <p:sp>
        <p:nvSpPr>
          <p:cNvPr id="4" name="Segnaposto piè di pagina 7">
            <a:extLst>
              <a:ext uri="{FF2B5EF4-FFF2-40B4-BE49-F238E27FC236}">
                <a16:creationId xmlns:a16="http://schemas.microsoft.com/office/drawing/2014/main" id="{BA223E73-56D0-4FC3-05E3-D4CBD394A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</p:spTree>
    <p:extLst>
      <p:ext uri="{BB962C8B-B14F-4D97-AF65-F5344CB8AC3E}">
        <p14:creationId xmlns:p14="http://schemas.microsoft.com/office/powerpoint/2010/main" val="1253335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74550" y="1999402"/>
            <a:ext cx="7776863" cy="432288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sz="2400" dirty="0"/>
              <a:t>Numerose pubblicazioni scientifiche (EBM) confermano la capacità delle </a:t>
            </a:r>
            <a:r>
              <a:rPr lang="it-IT" sz="2400" b="1" dirty="0"/>
              <a:t>Vibrazioni Focali Selettive </a:t>
            </a:r>
            <a:r>
              <a:rPr lang="it-IT" sz="2400" dirty="0"/>
              <a:t>di «dialogare» con il SNC grazie alla MODULAZIONE di specifiche frequenze vibratorie applicate sul singolo muscolo, che modificano significativamente </a:t>
            </a:r>
          </a:p>
          <a:p>
            <a:pPr algn="just"/>
            <a:r>
              <a:rPr lang="it-IT" sz="2400" dirty="0"/>
              <a:t>lo stato del muscolo (contratto o rilasciato)</a:t>
            </a:r>
          </a:p>
          <a:p>
            <a:pPr algn="just"/>
            <a:r>
              <a:rPr lang="it-IT" sz="2400" dirty="0"/>
              <a:t>la sua disponibilità all’allungamento  </a:t>
            </a:r>
          </a:p>
          <a:p>
            <a:pPr algn="just"/>
            <a:r>
              <a:rPr lang="it-IT" sz="2400" dirty="0"/>
              <a:t>la capacità contrattile </a:t>
            </a:r>
          </a:p>
          <a:p>
            <a:pPr algn="just"/>
            <a:r>
              <a:rPr lang="it-IT" sz="2400" dirty="0"/>
              <a:t>un più rapido adattamento agli stimoli dell’allenamento</a:t>
            </a:r>
          </a:p>
          <a:p>
            <a:pPr algn="just"/>
            <a:r>
              <a:rPr lang="it-IT" sz="2400" dirty="0"/>
              <a:t>mantenimento  dei risultati nel tempo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</a:t>
            </a:fld>
            <a:endParaRPr lang="it-IT" dirty="0"/>
          </a:p>
        </p:txBody>
      </p:sp>
      <p:sp>
        <p:nvSpPr>
          <p:cNvPr id="11" name="Segnaposto contenuto 2"/>
          <p:cNvSpPr txBox="1">
            <a:spLocks/>
          </p:cNvSpPr>
          <p:nvPr/>
        </p:nvSpPr>
        <p:spPr>
          <a:xfrm>
            <a:off x="518864" y="3628574"/>
            <a:ext cx="4618856" cy="156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endParaRPr lang="it-IT" sz="1900" dirty="0"/>
          </a:p>
        </p:txBody>
      </p:sp>
      <p:sp>
        <p:nvSpPr>
          <p:cNvPr id="4" name="Segnaposto piè di pagina 7">
            <a:extLst>
              <a:ext uri="{FF2B5EF4-FFF2-40B4-BE49-F238E27FC236}">
                <a16:creationId xmlns:a16="http://schemas.microsoft.com/office/drawing/2014/main" id="{BA223E73-56D0-4FC3-05E3-D4CBD394A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87F16374-AEF6-6940-94B1-16E233950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343661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r>
              <a:rPr lang="it-IT" sz="2800" dirty="0">
                <a:solidFill>
                  <a:schemeClr val="bg1"/>
                </a:solidFill>
              </a:rPr>
              <a:t>VIBRAZIONI FOCALI SELETTIVE </a:t>
            </a:r>
            <a:br>
              <a:rPr lang="it-IT" sz="2800" dirty="0">
                <a:solidFill>
                  <a:schemeClr val="bg1"/>
                </a:solidFill>
              </a:rPr>
            </a:br>
            <a:r>
              <a:rPr lang="it-IT" sz="2800" dirty="0">
                <a:solidFill>
                  <a:schemeClr val="bg1"/>
                </a:solidFill>
              </a:rPr>
              <a:t>e RIPROGRAMMAZIONE CENTRALE</a:t>
            </a:r>
          </a:p>
        </p:txBody>
      </p:sp>
    </p:spTree>
    <p:extLst>
      <p:ext uri="{BB962C8B-B14F-4D97-AF65-F5344CB8AC3E}">
        <p14:creationId xmlns:p14="http://schemas.microsoft.com/office/powerpoint/2010/main" val="23365942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78713" y="671028"/>
            <a:ext cx="7846423" cy="5663654"/>
          </a:xfrm>
        </p:spPr>
        <p:txBody>
          <a:bodyPr>
            <a:noAutofit/>
          </a:bodyPr>
          <a:lstStyle/>
          <a:p>
            <a:pPr algn="just"/>
            <a:r>
              <a:rPr lang="it-IT" sz="2400" dirty="0"/>
              <a:t>Movimenti attivi asimmetrici alla spalliera per realizzare la correzione della scoliosi, di </a:t>
            </a:r>
            <a:r>
              <a:rPr lang="it-IT" sz="2400" dirty="0" err="1"/>
              <a:t>derotazione</a:t>
            </a:r>
            <a:r>
              <a:rPr lang="it-IT" sz="2400" dirty="0"/>
              <a:t> del piano trasversale, con particolare focalizzazione sull’area dell’apice della curva; respirazione a estendere lato concavo e a </a:t>
            </a:r>
            <a:r>
              <a:rPr lang="it-IT" sz="2400" dirty="0" err="1"/>
              <a:t>derotare</a:t>
            </a:r>
            <a:r>
              <a:rPr lang="it-IT" sz="2400" dirty="0"/>
              <a:t> il lato convesso</a:t>
            </a:r>
          </a:p>
          <a:p>
            <a:pPr algn="just"/>
            <a:r>
              <a:rPr lang="it-IT" sz="2400" dirty="0">
                <a:solidFill>
                  <a:srgbClr val="FF0000"/>
                </a:solidFill>
              </a:rPr>
              <a:t>Auto-correzione 3D attiva </a:t>
            </a:r>
            <a:r>
              <a:rPr lang="it-IT" sz="2400" dirty="0"/>
              <a:t>in piedi o su </a:t>
            </a:r>
            <a:r>
              <a:rPr lang="it-IT" sz="2400" dirty="0" err="1"/>
              <a:t>fitball</a:t>
            </a:r>
            <a:r>
              <a:rPr lang="it-IT" sz="2400" dirty="0"/>
              <a:t>, diretta verso l’apice della scoliosi con movimenti di </a:t>
            </a:r>
            <a:r>
              <a:rPr lang="it-IT" sz="2400" b="1" dirty="0"/>
              <a:t>side </a:t>
            </a:r>
            <a:r>
              <a:rPr lang="it-IT" sz="2400" b="1" dirty="0" err="1"/>
              <a:t>shift</a:t>
            </a:r>
            <a:r>
              <a:rPr lang="it-IT" sz="2400" b="1" dirty="0"/>
              <a:t> </a:t>
            </a:r>
            <a:r>
              <a:rPr lang="it-IT" sz="2400" dirty="0"/>
              <a:t>del tronco verso la concavità, comprese le correzioni posturali attive lungo i piani trasversale, frontale e sagittale. Movimenti di </a:t>
            </a:r>
            <a:r>
              <a:rPr lang="it-IT" sz="2400" dirty="0" err="1"/>
              <a:t>sovracorrezione</a:t>
            </a:r>
            <a:r>
              <a:rPr lang="it-IT" sz="2400" dirty="0"/>
              <a:t> oltre la linea mediana e spostamento laterale del tronco nella direzione opposta alla convessità primaria. </a:t>
            </a:r>
          </a:p>
          <a:p>
            <a:pPr marL="0" indent="0" algn="just">
              <a:buNone/>
            </a:pPr>
            <a:endParaRPr lang="it-IT" sz="2400" dirty="0">
              <a:solidFill>
                <a:srgbClr val="0070C0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20</a:t>
            </a:fld>
            <a:endParaRPr lang="it-IT"/>
          </a:p>
        </p:txBody>
      </p:sp>
      <p:sp>
        <p:nvSpPr>
          <p:cNvPr id="11" name="Segnaposto contenuto 2"/>
          <p:cNvSpPr txBox="1">
            <a:spLocks/>
          </p:cNvSpPr>
          <p:nvPr/>
        </p:nvSpPr>
        <p:spPr>
          <a:xfrm>
            <a:off x="518864" y="3628574"/>
            <a:ext cx="4618856" cy="156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endParaRPr lang="it-IT" sz="1900" dirty="0"/>
          </a:p>
        </p:txBody>
      </p:sp>
      <p:sp>
        <p:nvSpPr>
          <p:cNvPr id="4" name="Segnaposto piè di pagina 7">
            <a:extLst>
              <a:ext uri="{FF2B5EF4-FFF2-40B4-BE49-F238E27FC236}">
                <a16:creationId xmlns:a16="http://schemas.microsoft.com/office/drawing/2014/main" id="{BA223E73-56D0-4FC3-05E3-D4CBD394A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</p:spTree>
    <p:extLst>
      <p:ext uri="{BB962C8B-B14F-4D97-AF65-F5344CB8AC3E}">
        <p14:creationId xmlns:p14="http://schemas.microsoft.com/office/powerpoint/2010/main" val="17194052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27584" y="955750"/>
            <a:ext cx="7488832" cy="4417466"/>
          </a:xfrm>
        </p:spPr>
        <p:txBody>
          <a:bodyPr>
            <a:noAutofit/>
          </a:bodyPr>
          <a:lstStyle/>
          <a:p>
            <a:pPr algn="just"/>
            <a:r>
              <a:rPr lang="it-IT" sz="2400" dirty="0"/>
              <a:t>Es. di rinforzo muscolare, miglioramento della stabilità spinale e del tronco, CORE</a:t>
            </a:r>
          </a:p>
          <a:p>
            <a:pPr algn="just"/>
            <a:r>
              <a:rPr lang="it-IT" sz="2400" dirty="0"/>
              <a:t>Es. di allineamento spinale sul tubo a terra, </a:t>
            </a:r>
            <a:r>
              <a:rPr lang="it-IT" sz="2400" dirty="0" err="1"/>
              <a:t>derotazione</a:t>
            </a:r>
            <a:r>
              <a:rPr lang="it-IT" sz="2400" dirty="0"/>
              <a:t> e respirazione</a:t>
            </a:r>
          </a:p>
          <a:p>
            <a:pPr algn="just"/>
            <a:r>
              <a:rPr lang="it-IT" sz="2400" dirty="0"/>
              <a:t>Es. propriocettivi e di equilibrio per il recupero del controllo posturale</a:t>
            </a:r>
          </a:p>
          <a:p>
            <a:pPr algn="just"/>
            <a:r>
              <a:rPr lang="it-IT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Tapis roulant, conoscenza fasi del passo, camminata con feedback di </a:t>
            </a:r>
            <a:r>
              <a:rPr lang="it-IT" sz="2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stance</a:t>
            </a:r>
            <a:r>
              <a:rPr lang="it-IT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/swing visiva</a:t>
            </a:r>
          </a:p>
          <a:p>
            <a:pPr algn="just"/>
            <a:r>
              <a:rPr lang="it-IT" sz="2400" dirty="0"/>
              <a:t>Es. di Coordinazione </a:t>
            </a:r>
          </a:p>
          <a:p>
            <a:pPr marL="457200" indent="-457200" algn="just">
              <a:buFont typeface="+mj-lt"/>
              <a:buAutoNum type="arabicPeriod"/>
            </a:pPr>
            <a:endParaRPr lang="it-IT" sz="2400" dirty="0"/>
          </a:p>
          <a:p>
            <a:pPr marL="0" indent="0" algn="just">
              <a:buNone/>
            </a:pPr>
            <a:endParaRPr lang="it-IT" sz="24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21</a:t>
            </a:fld>
            <a:endParaRPr lang="it-IT"/>
          </a:p>
        </p:txBody>
      </p:sp>
      <p:sp>
        <p:nvSpPr>
          <p:cNvPr id="11" name="Segnaposto contenuto 2"/>
          <p:cNvSpPr txBox="1">
            <a:spLocks/>
          </p:cNvSpPr>
          <p:nvPr/>
        </p:nvSpPr>
        <p:spPr>
          <a:xfrm>
            <a:off x="518864" y="3628574"/>
            <a:ext cx="4618856" cy="156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endParaRPr lang="it-IT" sz="1900" dirty="0"/>
          </a:p>
        </p:txBody>
      </p:sp>
      <p:sp>
        <p:nvSpPr>
          <p:cNvPr id="4" name="Segnaposto piè di pagina 7">
            <a:extLst>
              <a:ext uri="{FF2B5EF4-FFF2-40B4-BE49-F238E27FC236}">
                <a16:creationId xmlns:a16="http://schemas.microsoft.com/office/drawing/2014/main" id="{BA223E73-56D0-4FC3-05E3-D4CBD394A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</p:spTree>
    <p:extLst>
      <p:ext uri="{BB962C8B-B14F-4D97-AF65-F5344CB8AC3E}">
        <p14:creationId xmlns:p14="http://schemas.microsoft.com/office/powerpoint/2010/main" val="22626400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697B41D-0464-8A43-9B42-6D36B5EF0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Autoallungamento</a:t>
            </a:r>
            <a:r>
              <a:rPr lang="it-IT" dirty="0"/>
              <a:t> 3D</a:t>
            </a:r>
          </a:p>
        </p:txBody>
      </p:sp>
      <p:pic>
        <p:nvPicPr>
          <p:cNvPr id="8" name="Segnaposto contenuto 7">
            <a:extLst>
              <a:ext uri="{FF2B5EF4-FFF2-40B4-BE49-F238E27FC236}">
                <a16:creationId xmlns:a16="http://schemas.microsoft.com/office/drawing/2014/main" id="{E9ECAD18-28F5-2147-BFEF-0D0A2B865F0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78" t="17942" b="22660"/>
          <a:stretch/>
        </p:blipFill>
        <p:spPr>
          <a:xfrm rot="5400000">
            <a:off x="-494941" y="2887569"/>
            <a:ext cx="3920506" cy="2016224"/>
          </a:xfrm>
        </p:spPr>
      </p:pic>
      <p:pic>
        <p:nvPicPr>
          <p:cNvPr id="10" name="Segnaposto contenuto 9">
            <a:extLst>
              <a:ext uri="{FF2B5EF4-FFF2-40B4-BE49-F238E27FC236}">
                <a16:creationId xmlns:a16="http://schemas.microsoft.com/office/drawing/2014/main" id="{769655BF-C183-FD42-878E-CED185D2AFE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56" r="13378" b="26475"/>
          <a:stretch/>
        </p:blipFill>
        <p:spPr>
          <a:xfrm rot="5400000">
            <a:off x="1837914" y="3103594"/>
            <a:ext cx="3920508" cy="1584176"/>
          </a:xfrm>
        </p:spPr>
      </p:pic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39C2D5-9168-C34A-AB10-9A7478329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22</a:t>
            </a:fld>
            <a:endParaRPr lang="it-IT"/>
          </a:p>
        </p:txBody>
      </p:sp>
      <p:pic>
        <p:nvPicPr>
          <p:cNvPr id="11" name="Segnaposto contenuto 9">
            <a:extLst>
              <a:ext uri="{FF2B5EF4-FFF2-40B4-BE49-F238E27FC236}">
                <a16:creationId xmlns:a16="http://schemas.microsoft.com/office/drawing/2014/main" id="{6F287C9A-E7BE-B940-A0AD-4EE275DA97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9" r="6803" b="6134"/>
          <a:stretch/>
        </p:blipFill>
        <p:spPr>
          <a:xfrm rot="5400000">
            <a:off x="4222469" y="2698092"/>
            <a:ext cx="3920506" cy="2395181"/>
          </a:xfrm>
          <a:prstGeom prst="rect">
            <a:avLst/>
          </a:prstGeom>
        </p:spPr>
      </p:pic>
      <p:sp>
        <p:nvSpPr>
          <p:cNvPr id="12" name="Segnaposto piè di pagina 7">
            <a:extLst>
              <a:ext uri="{FF2B5EF4-FFF2-40B4-BE49-F238E27FC236}">
                <a16:creationId xmlns:a16="http://schemas.microsoft.com/office/drawing/2014/main" id="{1DB86D12-65E6-DF4F-9797-0E0CE5D57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</p:spTree>
    <p:extLst>
      <p:ext uri="{BB962C8B-B14F-4D97-AF65-F5344CB8AC3E}">
        <p14:creationId xmlns:p14="http://schemas.microsoft.com/office/powerpoint/2010/main" val="29065903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697B41D-0464-8A43-9B42-6D36B5EF0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Derotazione</a:t>
            </a:r>
            <a:endParaRPr lang="it-IT" dirty="0"/>
          </a:p>
        </p:txBody>
      </p:sp>
      <p:pic>
        <p:nvPicPr>
          <p:cNvPr id="8" name="Segnaposto contenuto 7">
            <a:extLst>
              <a:ext uri="{FF2B5EF4-FFF2-40B4-BE49-F238E27FC236}">
                <a16:creationId xmlns:a16="http://schemas.microsoft.com/office/drawing/2014/main" id="{E9ECAD18-28F5-2147-BFEF-0D0A2B865F0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1319" y="2644510"/>
            <a:ext cx="3175867" cy="2381901"/>
          </a:xfrm>
        </p:spPr>
      </p:pic>
      <p:pic>
        <p:nvPicPr>
          <p:cNvPr id="10" name="Segnaposto contenuto 9">
            <a:extLst>
              <a:ext uri="{FF2B5EF4-FFF2-40B4-BE49-F238E27FC236}">
                <a16:creationId xmlns:a16="http://schemas.microsoft.com/office/drawing/2014/main" id="{769655BF-C183-FD42-878E-CED185D2AFE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25003" y="2671694"/>
            <a:ext cx="3193575" cy="2395182"/>
          </a:xfrm>
        </p:spPr>
      </p:pic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39C2D5-9168-C34A-AB10-9A7478329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23</a:t>
            </a:fld>
            <a:endParaRPr lang="it-IT"/>
          </a:p>
        </p:txBody>
      </p:sp>
      <p:pic>
        <p:nvPicPr>
          <p:cNvPr id="11" name="Segnaposto contenuto 9">
            <a:extLst>
              <a:ext uri="{FF2B5EF4-FFF2-40B4-BE49-F238E27FC236}">
                <a16:creationId xmlns:a16="http://schemas.microsoft.com/office/drawing/2014/main" id="{6F287C9A-E7BE-B940-A0AD-4EE275DA97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14026" y="2707112"/>
            <a:ext cx="3193574" cy="2395181"/>
          </a:xfrm>
          <a:prstGeom prst="rect">
            <a:avLst/>
          </a:prstGeom>
        </p:spPr>
      </p:pic>
      <p:sp>
        <p:nvSpPr>
          <p:cNvPr id="9" name="Segnaposto piè di pagina 7">
            <a:extLst>
              <a:ext uri="{FF2B5EF4-FFF2-40B4-BE49-F238E27FC236}">
                <a16:creationId xmlns:a16="http://schemas.microsoft.com/office/drawing/2014/main" id="{AD12B482-1344-8045-9C19-A556E7E58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</p:spTree>
    <p:extLst>
      <p:ext uri="{BB962C8B-B14F-4D97-AF65-F5344CB8AC3E}">
        <p14:creationId xmlns:p14="http://schemas.microsoft.com/office/powerpoint/2010/main" val="14592045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697B41D-0464-8A43-9B42-6D36B5EF0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Derotazione</a:t>
            </a:r>
            <a:endParaRPr lang="it-IT" dirty="0"/>
          </a:p>
        </p:txBody>
      </p:sp>
      <p:pic>
        <p:nvPicPr>
          <p:cNvPr id="8" name="Segnaposto contenuto 7">
            <a:extLst>
              <a:ext uri="{FF2B5EF4-FFF2-40B4-BE49-F238E27FC236}">
                <a16:creationId xmlns:a16="http://schemas.microsoft.com/office/drawing/2014/main" id="{E9ECAD18-28F5-2147-BFEF-0D0A2B865F0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49968" y="2100005"/>
            <a:ext cx="3193575" cy="2395180"/>
          </a:xfrm>
        </p:spPr>
      </p:pic>
      <p:pic>
        <p:nvPicPr>
          <p:cNvPr id="10" name="Segnaposto contenuto 9">
            <a:extLst>
              <a:ext uri="{FF2B5EF4-FFF2-40B4-BE49-F238E27FC236}">
                <a16:creationId xmlns:a16="http://schemas.microsoft.com/office/drawing/2014/main" id="{769655BF-C183-FD42-878E-CED185D2AFE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003" y="2100005"/>
            <a:ext cx="3193575" cy="2395181"/>
          </a:xfrm>
        </p:spPr>
      </p:pic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39C2D5-9168-C34A-AB10-9A7478329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24</a:t>
            </a:fld>
            <a:endParaRPr lang="it-IT"/>
          </a:p>
        </p:txBody>
      </p:sp>
      <p:pic>
        <p:nvPicPr>
          <p:cNvPr id="11" name="Segnaposto contenuto 9">
            <a:extLst>
              <a:ext uri="{FF2B5EF4-FFF2-40B4-BE49-F238E27FC236}">
                <a16:creationId xmlns:a16="http://schemas.microsoft.com/office/drawing/2014/main" id="{6F287C9A-E7BE-B940-A0AD-4EE275DA97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53987" y="2100005"/>
            <a:ext cx="3193574" cy="2395180"/>
          </a:xfrm>
          <a:prstGeom prst="rect">
            <a:avLst/>
          </a:prstGeom>
        </p:spPr>
      </p:pic>
      <p:sp>
        <p:nvSpPr>
          <p:cNvPr id="9" name="Segnaposto piè di pagina 7">
            <a:extLst>
              <a:ext uri="{FF2B5EF4-FFF2-40B4-BE49-F238E27FC236}">
                <a16:creationId xmlns:a16="http://schemas.microsoft.com/office/drawing/2014/main" id="{0E9BD7ED-B01A-C04D-B647-8A81D83E5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</p:spTree>
    <p:extLst>
      <p:ext uri="{BB962C8B-B14F-4D97-AF65-F5344CB8AC3E}">
        <p14:creationId xmlns:p14="http://schemas.microsoft.com/office/powerpoint/2010/main" val="4405496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egnaposto contenuto 7">
            <a:extLst>
              <a:ext uri="{FF2B5EF4-FFF2-40B4-BE49-F238E27FC236}">
                <a16:creationId xmlns:a16="http://schemas.microsoft.com/office/drawing/2014/main" id="{E9ECAD18-28F5-2147-BFEF-0D0A2B865F0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14346" y="3784439"/>
            <a:ext cx="3193573" cy="2395180"/>
          </a:xfrm>
        </p:spPr>
      </p:pic>
      <p:pic>
        <p:nvPicPr>
          <p:cNvPr id="10" name="Segnaposto contenuto 9">
            <a:extLst>
              <a:ext uri="{FF2B5EF4-FFF2-40B4-BE49-F238E27FC236}">
                <a16:creationId xmlns:a16="http://schemas.microsoft.com/office/drawing/2014/main" id="{769655BF-C183-FD42-878E-CED185D2AFE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936" y="878765"/>
            <a:ext cx="3193574" cy="2395181"/>
          </a:xfrm>
        </p:spPr>
      </p:pic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39C2D5-9168-C34A-AB10-9A7478329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25</a:t>
            </a:fld>
            <a:endParaRPr lang="it-IT"/>
          </a:p>
        </p:txBody>
      </p:sp>
      <p:pic>
        <p:nvPicPr>
          <p:cNvPr id="11" name="Segnaposto contenuto 9">
            <a:extLst>
              <a:ext uri="{FF2B5EF4-FFF2-40B4-BE49-F238E27FC236}">
                <a16:creationId xmlns:a16="http://schemas.microsoft.com/office/drawing/2014/main" id="{6F287C9A-E7BE-B940-A0AD-4EE275DA97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0459" y="3828197"/>
            <a:ext cx="3193573" cy="2395180"/>
          </a:xfrm>
          <a:prstGeom prst="rect">
            <a:avLst/>
          </a:prstGeom>
        </p:spPr>
      </p:pic>
      <p:pic>
        <p:nvPicPr>
          <p:cNvPr id="12" name="Segnaposto contenuto 9">
            <a:extLst>
              <a:ext uri="{FF2B5EF4-FFF2-40B4-BE49-F238E27FC236}">
                <a16:creationId xmlns:a16="http://schemas.microsoft.com/office/drawing/2014/main" id="{B9AF214C-00AC-AF41-AE5C-B5761200AD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16985" y="1178163"/>
            <a:ext cx="2395181" cy="1796385"/>
          </a:xfrm>
          <a:prstGeom prst="rect">
            <a:avLst/>
          </a:prstGeom>
        </p:spPr>
      </p:pic>
      <p:sp>
        <p:nvSpPr>
          <p:cNvPr id="13" name="Segnaposto piè di pagina 7">
            <a:extLst>
              <a:ext uri="{FF2B5EF4-FFF2-40B4-BE49-F238E27FC236}">
                <a16:creationId xmlns:a16="http://schemas.microsoft.com/office/drawing/2014/main" id="{4CC93F5C-34BC-004C-B8B1-D89F3F3ED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</p:spTree>
    <p:extLst>
      <p:ext uri="{BB962C8B-B14F-4D97-AF65-F5344CB8AC3E}">
        <p14:creationId xmlns:p14="http://schemas.microsoft.com/office/powerpoint/2010/main" val="38867679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egnaposto contenuto 7">
            <a:extLst>
              <a:ext uri="{FF2B5EF4-FFF2-40B4-BE49-F238E27FC236}">
                <a16:creationId xmlns:a16="http://schemas.microsoft.com/office/drawing/2014/main" id="{7E76D620-7220-0148-ADF1-726498C118E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1" t="18834" r="22331" b="4398"/>
          <a:stretch/>
        </p:blipFill>
        <p:spPr>
          <a:xfrm rot="5400000">
            <a:off x="1538713" y="2844696"/>
            <a:ext cx="4170354" cy="2183641"/>
          </a:xfrm>
        </p:spPr>
      </p:pic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CCE9BF3-5435-054F-9178-33FA83086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26</a:t>
            </a:fld>
            <a:endParaRPr lang="it-IT"/>
          </a:p>
        </p:txBody>
      </p:sp>
      <p:pic>
        <p:nvPicPr>
          <p:cNvPr id="11" name="Segnaposto contenuto 9">
            <a:extLst>
              <a:ext uri="{FF2B5EF4-FFF2-40B4-BE49-F238E27FC236}">
                <a16:creationId xmlns:a16="http://schemas.microsoft.com/office/drawing/2014/main" id="{309EDCDF-C5E3-5840-AB26-44E3415DBD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1"/>
          <a:stretch/>
        </p:blipFill>
        <p:spPr>
          <a:xfrm rot="5400000">
            <a:off x="3808619" y="2904747"/>
            <a:ext cx="4146632" cy="2039816"/>
          </a:xfrm>
          <a:prstGeom prst="rect">
            <a:avLst/>
          </a:prstGeom>
        </p:spPr>
      </p:pic>
      <p:pic>
        <p:nvPicPr>
          <p:cNvPr id="13" name="Segnaposto contenuto 9">
            <a:extLst>
              <a:ext uri="{FF2B5EF4-FFF2-40B4-BE49-F238E27FC236}">
                <a16:creationId xmlns:a16="http://schemas.microsoft.com/office/drawing/2014/main" id="{85EECF7E-FC0A-5443-AC1F-52B46CA97A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5" t="26406" r="31100" b="24051"/>
          <a:stretch/>
        </p:blipFill>
        <p:spPr>
          <a:xfrm rot="5400000">
            <a:off x="5987705" y="2867057"/>
            <a:ext cx="4146632" cy="2133600"/>
          </a:xfrm>
          <a:prstGeom prst="rect">
            <a:avLst/>
          </a:prstGeom>
        </p:spPr>
      </p:pic>
      <p:sp>
        <p:nvSpPr>
          <p:cNvPr id="14" name="Segnaposto piè di pagina 7">
            <a:extLst>
              <a:ext uri="{FF2B5EF4-FFF2-40B4-BE49-F238E27FC236}">
                <a16:creationId xmlns:a16="http://schemas.microsoft.com/office/drawing/2014/main" id="{5F51DA1E-29EC-AF45-B66A-34C653FFB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  <p:sp>
        <p:nvSpPr>
          <p:cNvPr id="16" name="Text Box 18" descr="Carta di giornale">
            <a:extLst>
              <a:ext uri="{FF2B5EF4-FFF2-40B4-BE49-F238E27FC236}">
                <a16:creationId xmlns:a16="http://schemas.microsoft.com/office/drawing/2014/main" id="{63B6F379-5B99-BB42-8D5F-2FC9F56EA8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733" y="856401"/>
            <a:ext cx="1224136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400" dirty="0" err="1">
                <a:latin typeface="Arial" charset="0"/>
              </a:rPr>
              <a:t>Nov</a:t>
            </a:r>
            <a:r>
              <a:rPr lang="it-IT" sz="2400" dirty="0">
                <a:latin typeface="Arial" charset="0"/>
                <a:cs typeface="+mn-cs"/>
              </a:rPr>
              <a:t> 23</a:t>
            </a:r>
          </a:p>
        </p:txBody>
      </p:sp>
      <p:sp>
        <p:nvSpPr>
          <p:cNvPr id="17" name="Text Box 18" descr="Carta di giornale">
            <a:extLst>
              <a:ext uri="{FF2B5EF4-FFF2-40B4-BE49-F238E27FC236}">
                <a16:creationId xmlns:a16="http://schemas.microsoft.com/office/drawing/2014/main" id="{60BBB0EB-D652-A148-B0BC-AE7A9E40AA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5232" y="856401"/>
            <a:ext cx="1224136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400" dirty="0" err="1">
                <a:latin typeface="Arial" charset="0"/>
              </a:rPr>
              <a:t>Gen</a:t>
            </a:r>
            <a:r>
              <a:rPr lang="it-IT" sz="2400" dirty="0">
                <a:latin typeface="Arial" charset="0"/>
                <a:cs typeface="+mn-cs"/>
              </a:rPr>
              <a:t> 2</a:t>
            </a:r>
            <a:r>
              <a:rPr lang="it-IT" sz="2400" dirty="0">
                <a:latin typeface="Arial" charset="0"/>
              </a:rPr>
              <a:t>4</a:t>
            </a:r>
            <a:endParaRPr lang="it-IT" sz="2400" dirty="0">
              <a:latin typeface="Arial" charset="0"/>
              <a:cs typeface="+mn-cs"/>
            </a:endParaRPr>
          </a:p>
        </p:txBody>
      </p:sp>
      <p:sp>
        <p:nvSpPr>
          <p:cNvPr id="18" name="Text Box 18" descr="Carta di giornale">
            <a:extLst>
              <a:ext uri="{FF2B5EF4-FFF2-40B4-BE49-F238E27FC236}">
                <a16:creationId xmlns:a16="http://schemas.microsoft.com/office/drawing/2014/main" id="{40AE8EBD-3079-C447-897B-58CD4778F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7732" y="856401"/>
            <a:ext cx="1224136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400" dirty="0" err="1">
                <a:latin typeface="Arial" charset="0"/>
              </a:rPr>
              <a:t>Feb</a:t>
            </a:r>
            <a:r>
              <a:rPr lang="it-IT" sz="2400" dirty="0">
                <a:latin typeface="Arial" charset="0"/>
                <a:cs typeface="+mn-cs"/>
              </a:rPr>
              <a:t> 2</a:t>
            </a:r>
            <a:r>
              <a:rPr lang="it-IT" sz="2400" dirty="0">
                <a:latin typeface="Arial" charset="0"/>
              </a:rPr>
              <a:t>4</a:t>
            </a:r>
            <a:endParaRPr lang="it-IT" sz="2400" dirty="0">
              <a:latin typeface="Arial" charset="0"/>
              <a:cs typeface="+mn-cs"/>
            </a:endParaRPr>
          </a:p>
        </p:txBody>
      </p:sp>
      <p:sp>
        <p:nvSpPr>
          <p:cNvPr id="19" name="Text Box 18" descr="Carta di giornale">
            <a:extLst>
              <a:ext uri="{FF2B5EF4-FFF2-40B4-BE49-F238E27FC236}">
                <a16:creationId xmlns:a16="http://schemas.microsoft.com/office/drawing/2014/main" id="{1EC3083E-DD28-BC4A-A999-F2883AAD6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8953" y="856401"/>
            <a:ext cx="1224136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400" dirty="0" err="1">
                <a:latin typeface="Arial" charset="0"/>
                <a:cs typeface="+mn-cs"/>
              </a:rPr>
              <a:t>Apr</a:t>
            </a:r>
            <a:r>
              <a:rPr lang="it-IT" sz="2400" dirty="0">
                <a:latin typeface="Arial" charset="0"/>
                <a:cs typeface="+mn-cs"/>
              </a:rPr>
              <a:t> 2</a:t>
            </a:r>
            <a:r>
              <a:rPr lang="it-IT" sz="2400" dirty="0">
                <a:latin typeface="Arial" charset="0"/>
              </a:rPr>
              <a:t>4</a:t>
            </a:r>
            <a:endParaRPr lang="it-IT" sz="2400" dirty="0">
              <a:latin typeface="Arial" charset="0"/>
              <a:cs typeface="+mn-cs"/>
            </a:endParaRPr>
          </a:p>
        </p:txBody>
      </p:sp>
      <p:pic>
        <p:nvPicPr>
          <p:cNvPr id="22" name="Segnaposto contenuto 9">
            <a:extLst>
              <a:ext uri="{FF2B5EF4-FFF2-40B4-BE49-F238E27FC236}">
                <a16:creationId xmlns:a16="http://schemas.microsoft.com/office/drawing/2014/main" id="{A3817B98-5E7B-5549-ADF6-EF2821A625D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3" t="31471" r="30335" b="22743"/>
          <a:stretch/>
        </p:blipFill>
        <p:spPr>
          <a:xfrm rot="5400000">
            <a:off x="-744307" y="2880045"/>
            <a:ext cx="4099656" cy="218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9256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081B554-3A65-9F4C-B97D-35D5991B6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Conclusioni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0AE97B8-9A37-E04A-A976-23AEE3204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415694"/>
            <a:ext cx="7571184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sz="2400" dirty="0"/>
              <a:t>Da un punto di vista prettamente posturale i risultati sono incoraggianti, soprattutto per allineamento delle scapole, apertura e minor differenza in altezza delle spalle. La riduzione dell’angolo di </a:t>
            </a:r>
            <a:r>
              <a:rPr lang="it-IT" sz="2400" dirty="0" err="1"/>
              <a:t>Cobb</a:t>
            </a:r>
            <a:r>
              <a:rPr lang="it-IT" sz="2400" dirty="0"/>
              <a:t> è un segnale ancora isolato. L’appoggio statico è migliorato e il valgismo soprattutto a destra si è ridotto permettendo la distensione completa, determinando un miglioramento anche del passo. </a:t>
            </a:r>
          </a:p>
          <a:p>
            <a:pPr marL="0" indent="0">
              <a:buNone/>
            </a:pPr>
            <a:r>
              <a:rPr lang="it-IT" sz="2400" dirty="0"/>
              <a:t>La postura seduta rispecchia un maggior tono del core ma ancora necessità di esercizio e continuità. L’aspetto dove i miglioramenti sono stati maggiori sono a livello psicologico, relazionale e sociale, non solo nel contesto rieducativo ma anche scolastico e in famiglia.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A49FDF9-A73A-EE4F-8407-55D07BC30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Dr. Nicolò Fortis  Fisioterapeuta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78071C-C3F9-F645-A845-0D06E69B9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57509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864" y="1412776"/>
            <a:ext cx="8167936" cy="47525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it-IT" sz="2400" dirty="0"/>
              <a:t>Al controllo fisiatrico (aprile 2024) notata riduzione asimmetria scapolare e </a:t>
            </a:r>
            <a:r>
              <a:rPr lang="it-IT" sz="2400" dirty="0" err="1"/>
              <a:t>Cobb</a:t>
            </a:r>
            <a:r>
              <a:rPr lang="it-IT" sz="2400" dirty="0"/>
              <a:t> da 22° a 20°; è stato consigliato il trattamento </a:t>
            </a:r>
            <a:r>
              <a:rPr lang="it-IT" sz="2400" dirty="0" err="1"/>
              <a:t>ortesico</a:t>
            </a:r>
            <a:r>
              <a:rPr lang="it-IT" sz="2400" dirty="0"/>
              <a:t> ma la famiglia ha espresso parere contrario al corsetto, da cui prescrizione di continuare la rieducazione posturale 2 volte la settimana con obiettivi </a:t>
            </a:r>
          </a:p>
          <a:p>
            <a:pPr algn="just"/>
            <a:r>
              <a:rPr lang="it-IT" sz="2400" dirty="0" err="1"/>
              <a:t>Derotazione</a:t>
            </a:r>
            <a:r>
              <a:rPr lang="it-IT" sz="2400" dirty="0"/>
              <a:t> lombare sinistra</a:t>
            </a:r>
          </a:p>
          <a:p>
            <a:pPr algn="just"/>
            <a:r>
              <a:rPr lang="it-IT" sz="2400" dirty="0"/>
              <a:t>Riduzione dello </a:t>
            </a:r>
            <a:r>
              <a:rPr lang="it-IT" sz="2400" dirty="0" err="1"/>
              <a:t>shift</a:t>
            </a:r>
            <a:r>
              <a:rPr lang="it-IT" sz="2400" dirty="0"/>
              <a:t> del tronco a sinistra</a:t>
            </a:r>
          </a:p>
          <a:p>
            <a:pPr algn="just"/>
            <a:r>
              <a:rPr lang="it-IT" sz="2400" dirty="0"/>
              <a:t>Retropulsione del carico</a:t>
            </a:r>
          </a:p>
          <a:p>
            <a:pPr algn="just"/>
            <a:r>
              <a:rPr lang="it-IT" sz="2400" dirty="0"/>
              <a:t>Apertura delle spalle</a:t>
            </a:r>
          </a:p>
          <a:p>
            <a:pPr algn="just"/>
            <a:r>
              <a:rPr lang="it-IT" sz="2400" dirty="0" err="1"/>
              <a:t>Simmetrizzazione</a:t>
            </a:r>
            <a:r>
              <a:rPr lang="it-IT" sz="2400" dirty="0"/>
              <a:t> scapole</a:t>
            </a:r>
          </a:p>
          <a:p>
            <a:pPr algn="just"/>
            <a:r>
              <a:rPr lang="it-IT" sz="2400" dirty="0"/>
              <a:t>Rinforzo dell’</a:t>
            </a:r>
            <a:r>
              <a:rPr lang="it-IT" sz="2400" dirty="0" err="1"/>
              <a:t>autotrattamento</a:t>
            </a:r>
            <a:r>
              <a:rPr lang="it-IT" sz="2400" dirty="0"/>
              <a:t> domiciliare</a:t>
            </a:r>
          </a:p>
          <a:p>
            <a:pPr marL="0" indent="0" algn="just">
              <a:buNone/>
            </a:pPr>
            <a:endParaRPr lang="it-IT" sz="24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28</a:t>
            </a:fld>
            <a:endParaRPr lang="it-IT" dirty="0"/>
          </a:p>
        </p:txBody>
      </p:sp>
      <p:sp>
        <p:nvSpPr>
          <p:cNvPr id="11" name="Segnaposto contenuto 2"/>
          <p:cNvSpPr txBox="1">
            <a:spLocks/>
          </p:cNvSpPr>
          <p:nvPr/>
        </p:nvSpPr>
        <p:spPr>
          <a:xfrm>
            <a:off x="518864" y="3628574"/>
            <a:ext cx="4618856" cy="2727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endParaRPr lang="it-IT" sz="1900" dirty="0"/>
          </a:p>
        </p:txBody>
      </p:sp>
      <p:sp>
        <p:nvSpPr>
          <p:cNvPr id="4" name="Segnaposto piè di pagina 7">
            <a:extLst>
              <a:ext uri="{FF2B5EF4-FFF2-40B4-BE49-F238E27FC236}">
                <a16:creationId xmlns:a16="http://schemas.microsoft.com/office/drawing/2014/main" id="{BA223E73-56D0-4FC3-05E3-D4CBD394A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955BB066-0DC6-634E-B7CA-CCB666897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Situazione attuale</a:t>
            </a:r>
          </a:p>
        </p:txBody>
      </p:sp>
    </p:spTree>
    <p:extLst>
      <p:ext uri="{BB962C8B-B14F-4D97-AF65-F5344CB8AC3E}">
        <p14:creationId xmlns:p14="http://schemas.microsoft.com/office/powerpoint/2010/main" val="5706411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720817" y="724114"/>
            <a:ext cx="4230080" cy="5078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700" b="1" dirty="0"/>
              <a:t>TAKE HOME MESSAGE</a:t>
            </a:r>
            <a:endParaRPr lang="it-IT" sz="2100" b="1" dirty="0">
              <a:solidFill>
                <a:srgbClr val="3366FF"/>
              </a:solidFill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CF1A432-51EB-4E79-9CA6-1858B585AE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0897" y="-1286254"/>
            <a:ext cx="2230884" cy="2230884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2B7B9A2C-1670-1C48-A13B-CC3CB92CC7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817" y="1324944"/>
            <a:ext cx="7804286" cy="120032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buClr>
                <a:srgbClr val="FFFF00"/>
              </a:buClr>
            </a:pPr>
            <a:r>
              <a:rPr lang="it-IT" dirty="0">
                <a:solidFill>
                  <a:srgbClr val="262626"/>
                </a:solidFill>
              </a:rPr>
              <a:t>Le</a:t>
            </a:r>
            <a:r>
              <a:rPr lang="it-IT" b="1" dirty="0">
                <a:solidFill>
                  <a:srgbClr val="262626"/>
                </a:solidFill>
              </a:rPr>
              <a:t> VFS attivano </a:t>
            </a:r>
            <a:r>
              <a:rPr lang="it-IT" dirty="0">
                <a:solidFill>
                  <a:srgbClr val="262626"/>
                </a:solidFill>
              </a:rPr>
              <a:t>nella</a:t>
            </a:r>
            <a:r>
              <a:rPr lang="it-IT" b="1" dirty="0">
                <a:solidFill>
                  <a:srgbClr val="262626"/>
                </a:solidFill>
              </a:rPr>
              <a:t> corteccia </a:t>
            </a:r>
            <a:r>
              <a:rPr lang="it-IT" dirty="0">
                <a:solidFill>
                  <a:srgbClr val="262626"/>
                </a:solidFill>
              </a:rPr>
              <a:t>l’area motoria primaria e l’area sensoriale primaria e sono percepite come</a:t>
            </a:r>
            <a:r>
              <a:rPr lang="it-IT" b="1" dirty="0">
                <a:solidFill>
                  <a:srgbClr val="262626"/>
                </a:solidFill>
              </a:rPr>
              <a:t> contrazione muscolare</a:t>
            </a:r>
            <a:r>
              <a:rPr lang="it-IT" dirty="0">
                <a:solidFill>
                  <a:srgbClr val="262626"/>
                </a:solidFill>
              </a:rPr>
              <a:t>.</a:t>
            </a:r>
            <a:endParaRPr lang="it-IT" b="1" dirty="0">
              <a:solidFill>
                <a:srgbClr val="262626"/>
              </a:solidFill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4AD0FF4-6096-C441-AE0E-B8259F4843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533" y="2745935"/>
            <a:ext cx="7842713" cy="83099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it-IT" dirty="0"/>
              <a:t>L’unione di </a:t>
            </a:r>
            <a:r>
              <a:rPr lang="it-IT" b="1" dirty="0"/>
              <a:t>movimento</a:t>
            </a:r>
            <a:r>
              <a:rPr lang="it-IT" dirty="0"/>
              <a:t> e </a:t>
            </a:r>
            <a:r>
              <a:rPr lang="it-IT" b="1" dirty="0"/>
              <a:t>vibrazione</a:t>
            </a:r>
            <a:r>
              <a:rPr lang="it-IT" dirty="0"/>
              <a:t> determina l’attivazione del </a:t>
            </a:r>
            <a:r>
              <a:rPr lang="it-IT" b="1" dirty="0"/>
              <a:t>cervelletto</a:t>
            </a:r>
            <a:r>
              <a:rPr lang="it-IT" dirty="0"/>
              <a:t>.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FBFBF064-9047-C343-BD8A-D9F4DB6A3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745" y="3797594"/>
            <a:ext cx="7823501" cy="83099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it-IT" dirty="0"/>
              <a:t>I </a:t>
            </a:r>
            <a:r>
              <a:rPr lang="it-IT" b="1" dirty="0"/>
              <a:t>miglioramenti</a:t>
            </a:r>
            <a:r>
              <a:rPr lang="it-IT" dirty="0"/>
              <a:t> motori non sono dovuti a modifiche del muscolo ma all’ottimizzazione del </a:t>
            </a:r>
            <a:r>
              <a:rPr lang="it-IT" b="1" dirty="0"/>
              <a:t>sistema sensori-motore</a:t>
            </a:r>
            <a:r>
              <a:rPr lang="it-IT" dirty="0"/>
              <a:t>.</a:t>
            </a:r>
            <a:endParaRPr lang="it-IT" b="1" dirty="0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FECDABA-AB22-174B-BEA0-EE43E3F9D4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533" y="4758243"/>
            <a:ext cx="7823501" cy="830997"/>
          </a:xfrm>
          <a:prstGeom prst="rect">
            <a:avLst/>
          </a:prstGeom>
          <a:solidFill>
            <a:srgbClr val="9EFE2E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it-IT" dirty="0"/>
              <a:t>Le VFS a </a:t>
            </a:r>
            <a:r>
              <a:rPr lang="it-IT" b="1" dirty="0"/>
              <a:t>80 Hz </a:t>
            </a:r>
            <a:r>
              <a:rPr lang="it-IT" dirty="0"/>
              <a:t>sono indicate per muscoli corti e rigidi e supportano il lavoro di </a:t>
            </a:r>
            <a:r>
              <a:rPr lang="it-IT" b="1" dirty="0"/>
              <a:t>allungamento</a:t>
            </a:r>
            <a:r>
              <a:rPr lang="it-IT" dirty="0"/>
              <a:t>.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D7004D29-8EA8-E74E-825E-AB1E7B461C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02" y="5747569"/>
            <a:ext cx="7823501" cy="830997"/>
          </a:xfrm>
          <a:prstGeom prst="rect">
            <a:avLst/>
          </a:prstGeom>
          <a:solidFill>
            <a:srgbClr val="9EFE2E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it-IT" dirty="0"/>
              <a:t>Le VFS a </a:t>
            </a:r>
            <a:r>
              <a:rPr lang="it-IT" b="1" dirty="0"/>
              <a:t>100 Hz </a:t>
            </a:r>
            <a:r>
              <a:rPr lang="it-IT" dirty="0"/>
              <a:t>sono indicate per sostenere il lavoro di </a:t>
            </a:r>
            <a:r>
              <a:rPr lang="it-IT" b="1" dirty="0"/>
              <a:t>tono</a:t>
            </a:r>
            <a:r>
              <a:rPr lang="it-IT" dirty="0"/>
              <a:t> e </a:t>
            </a:r>
            <a:r>
              <a:rPr lang="it-IT" b="1" dirty="0"/>
              <a:t>propriocettiva</a:t>
            </a:r>
            <a:r>
              <a:rPr lang="it-IT" dirty="0"/>
              <a:t>.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75968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0020" y="456601"/>
            <a:ext cx="8229600" cy="792088"/>
          </a:xfrm>
        </p:spPr>
        <p:txBody>
          <a:bodyPr>
            <a:normAutofit/>
          </a:bodyPr>
          <a:lstStyle/>
          <a:p>
            <a:r>
              <a:rPr lang="it-IT" sz="2800" dirty="0"/>
              <a:t>Le VIBRAZIONI</a:t>
            </a:r>
          </a:p>
        </p:txBody>
      </p:sp>
      <p:sp>
        <p:nvSpPr>
          <p:cNvPr id="5" name="Segnaposto contenuto 2"/>
          <p:cNvSpPr txBox="1">
            <a:spLocks/>
          </p:cNvSpPr>
          <p:nvPr/>
        </p:nvSpPr>
        <p:spPr>
          <a:xfrm>
            <a:off x="703621" y="4112015"/>
            <a:ext cx="7809746" cy="18372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it-IT" sz="2400" dirty="0"/>
              <a:t>Le vibrazioni sono </a:t>
            </a:r>
            <a:r>
              <a:rPr lang="it-IT" sz="2400" i="1" dirty="0"/>
              <a:t>oscillazioni meccaniche </a:t>
            </a:r>
            <a:r>
              <a:rPr lang="it-IT" sz="2400" dirty="0"/>
              <a:t>generate da onde di pressione trasmesse attraverso un corpo solido e sono caratterizzate dalla </a:t>
            </a:r>
            <a:r>
              <a:rPr lang="it-IT" sz="2400" b="1" dirty="0"/>
              <a:t>frequenza</a:t>
            </a:r>
            <a:r>
              <a:rPr lang="it-IT" sz="2400" dirty="0"/>
              <a:t> (</a:t>
            </a:r>
            <a:r>
              <a:rPr lang="it-IT" sz="2400" i="1" dirty="0"/>
              <a:t>Hertz</a:t>
            </a:r>
            <a:r>
              <a:rPr lang="it-IT" sz="2400" dirty="0"/>
              <a:t>) e dall’</a:t>
            </a:r>
            <a:r>
              <a:rPr lang="it-IT" sz="2400" b="1" dirty="0"/>
              <a:t>intensità</a:t>
            </a:r>
            <a:r>
              <a:rPr lang="it-IT" sz="2400" dirty="0"/>
              <a:t> (</a:t>
            </a:r>
            <a:r>
              <a:rPr lang="it-IT" sz="2400" i="1" dirty="0"/>
              <a:t>mm</a:t>
            </a:r>
            <a:r>
              <a:rPr lang="it-IT" sz="2400" dirty="0"/>
              <a:t>. se meccanica o </a:t>
            </a:r>
            <a:r>
              <a:rPr lang="it-IT" sz="2400" i="1" dirty="0" err="1"/>
              <a:t>mBar</a:t>
            </a:r>
            <a:r>
              <a:rPr lang="it-IT" sz="2400" i="1" dirty="0"/>
              <a:t>  se pressoria)</a:t>
            </a:r>
            <a:r>
              <a:rPr lang="it-IT" sz="2400" dirty="0"/>
              <a:t>.</a:t>
            </a:r>
          </a:p>
          <a:p>
            <a:pPr marL="0" indent="0" algn="just">
              <a:buNone/>
            </a:pPr>
            <a:endParaRPr lang="it-IT" sz="2400" dirty="0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60A507B0-40A6-4259-A8FB-61F0A0FCA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</a:t>
            </a:fld>
            <a:endParaRPr lang="it-IT" dirty="0"/>
          </a:p>
        </p:txBody>
      </p:sp>
      <p:sp>
        <p:nvSpPr>
          <p:cNvPr id="3" name="Segnaposto piè di pagina 7">
            <a:extLst>
              <a:ext uri="{FF2B5EF4-FFF2-40B4-BE49-F238E27FC236}">
                <a16:creationId xmlns:a16="http://schemas.microsoft.com/office/drawing/2014/main" id="{DB2E6118-5EE2-288E-18E8-7E9C2CA52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CED9FDF-290E-BD89-9AE0-0C7DB526FA4B}"/>
              </a:ext>
            </a:extLst>
          </p:cNvPr>
          <p:cNvSpPr txBox="1">
            <a:spLocks noChangeArrowheads="1"/>
          </p:cNvSpPr>
          <p:nvPr/>
        </p:nvSpPr>
        <p:spPr>
          <a:xfrm>
            <a:off x="683568" y="5179241"/>
            <a:ext cx="8239552" cy="2448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t-IT" sz="1800" dirty="0">
              <a:latin typeface="Arial" charset="0"/>
            </a:endParaRPr>
          </a:p>
        </p:txBody>
      </p:sp>
      <p:pic>
        <p:nvPicPr>
          <p:cNvPr id="6" name="Picture 4" descr="neuro_vibration">
            <a:extLst>
              <a:ext uri="{FF2B5EF4-FFF2-40B4-BE49-F238E27FC236}">
                <a16:creationId xmlns:a16="http://schemas.microsoft.com/office/drawing/2014/main" id="{B80BCA1B-7601-0353-5D4E-26061E1429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73223" y="1689444"/>
            <a:ext cx="1640144" cy="21868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9CA7B5AD-20FB-3DF8-EFDF-C9F9DC2C28DE}"/>
              </a:ext>
            </a:extLst>
          </p:cNvPr>
          <p:cNvSpPr txBox="1">
            <a:spLocks/>
          </p:cNvSpPr>
          <p:nvPr/>
        </p:nvSpPr>
        <p:spPr>
          <a:xfrm>
            <a:off x="799311" y="1535602"/>
            <a:ext cx="5760640" cy="2619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400" dirty="0"/>
              <a:t>In neurologia le vibrazioni vengono utilizzate come strumento per studiare</a:t>
            </a:r>
          </a:p>
          <a:p>
            <a:pPr lvl="1"/>
            <a:r>
              <a:rPr lang="it-IT" sz="2400" dirty="0"/>
              <a:t>le risposte  del sistema neuro-motorio (martelletto)</a:t>
            </a:r>
          </a:p>
          <a:p>
            <a:pPr lvl="1"/>
            <a:r>
              <a:rPr lang="it-IT" sz="2400" dirty="0"/>
              <a:t>le vie afferenti sensoriali specifiche (diapason)</a:t>
            </a:r>
          </a:p>
          <a:p>
            <a:pPr marL="0" indent="0" algn="just">
              <a:buNone/>
            </a:pP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1576986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0090D27F-5C25-40CD-9C08-76E8F0825634}"/>
              </a:ext>
            </a:extLst>
          </p:cNvPr>
          <p:cNvSpPr txBox="1"/>
          <p:nvPr/>
        </p:nvSpPr>
        <p:spPr>
          <a:xfrm>
            <a:off x="395536" y="5445224"/>
            <a:ext cx="8678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i="1" dirty="0"/>
              <a:t>«Il sorriso è quella linea curva che raddrizza ogni cosa»</a:t>
            </a:r>
          </a:p>
        </p:txBody>
      </p:sp>
      <p:pic>
        <p:nvPicPr>
          <p:cNvPr id="4" name="Immagine 3" descr="Smi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19250"/>
            <a:ext cx="6624736" cy="3619500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4C349AA9-EB23-4AEC-B053-95107A8D5F51}"/>
              </a:ext>
            </a:extLst>
          </p:cNvPr>
          <p:cNvSpPr/>
          <p:nvPr/>
        </p:nvSpPr>
        <p:spPr>
          <a:xfrm>
            <a:off x="1170639" y="456476"/>
            <a:ext cx="7128792" cy="956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800" spc="-5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Grazie per l’attenzione !!!</a:t>
            </a:r>
            <a:endParaRPr lang="it-IT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2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41581"/>
            <a:ext cx="8229600" cy="792088"/>
          </a:xfrm>
        </p:spPr>
        <p:txBody>
          <a:bodyPr>
            <a:normAutofit/>
          </a:bodyPr>
          <a:lstStyle/>
          <a:p>
            <a:r>
              <a:rPr lang="it-IT" sz="2800" dirty="0"/>
              <a:t>Le VIBRAZIONI in FISIOTERAPIA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60A507B0-40A6-4259-A8FB-61F0A0FCA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</a:t>
            </a:fld>
            <a:endParaRPr lang="it-IT" dirty="0"/>
          </a:p>
        </p:txBody>
      </p:sp>
      <p:sp>
        <p:nvSpPr>
          <p:cNvPr id="3" name="Segnaposto piè di pagina 7">
            <a:extLst>
              <a:ext uri="{FF2B5EF4-FFF2-40B4-BE49-F238E27FC236}">
                <a16:creationId xmlns:a16="http://schemas.microsoft.com/office/drawing/2014/main" id="{DB2E6118-5EE2-288E-18E8-7E9C2CA52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7E98958B-505F-894D-94DA-920AD174DA03}"/>
              </a:ext>
            </a:extLst>
          </p:cNvPr>
          <p:cNvSpPr txBox="1">
            <a:spLocks/>
          </p:cNvSpPr>
          <p:nvPr/>
        </p:nvSpPr>
        <p:spPr>
          <a:xfrm>
            <a:off x="2699792" y="1398338"/>
            <a:ext cx="6264696" cy="1949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it-IT" sz="2400" dirty="0"/>
              <a:t>Massaggio</a:t>
            </a:r>
          </a:p>
          <a:p>
            <a:pPr lvl="1"/>
            <a:r>
              <a:rPr lang="it-IT" sz="2400" dirty="0"/>
              <a:t>Onda d’urto</a:t>
            </a:r>
          </a:p>
          <a:p>
            <a:pPr lvl="1"/>
            <a:r>
              <a:rPr lang="it-IT" sz="2400" dirty="0"/>
              <a:t>Pedane vibranti</a:t>
            </a:r>
          </a:p>
          <a:p>
            <a:pPr lvl="1"/>
            <a:r>
              <a:rPr lang="it-IT" sz="2400" b="1" dirty="0"/>
              <a:t>Vibrazioni Focali Selettive</a:t>
            </a:r>
          </a:p>
          <a:p>
            <a:pPr marL="0" indent="0" algn="just">
              <a:buNone/>
            </a:pPr>
            <a:endParaRPr lang="it-IT" sz="2400" dirty="0"/>
          </a:p>
        </p:txBody>
      </p:sp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BE8F5F82-638A-B546-B464-397FBC19000B}"/>
              </a:ext>
            </a:extLst>
          </p:cNvPr>
          <p:cNvSpPr txBox="1">
            <a:spLocks/>
          </p:cNvSpPr>
          <p:nvPr/>
        </p:nvSpPr>
        <p:spPr>
          <a:xfrm>
            <a:off x="1187624" y="3347690"/>
            <a:ext cx="7325743" cy="28085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it-IT" sz="2400" dirty="0"/>
              <a:t>Le </a:t>
            </a:r>
            <a:r>
              <a:rPr lang="it-IT" sz="2400" b="1" dirty="0"/>
              <a:t>VFS</a:t>
            </a:r>
            <a:r>
              <a:rPr lang="it-IT" sz="2400" dirty="0"/>
              <a:t> sono vibrazioni </a:t>
            </a:r>
            <a:r>
              <a:rPr lang="it-IT" sz="2400" i="1" dirty="0"/>
              <a:t>meccaniche </a:t>
            </a:r>
            <a:r>
              <a:rPr lang="it-IT" sz="2400" dirty="0"/>
              <a:t>generate da un sistema a  turbina (aria - innocuità terapeutica). </a:t>
            </a:r>
          </a:p>
          <a:p>
            <a:pPr marL="0" indent="0" algn="just">
              <a:buNone/>
            </a:pPr>
            <a:r>
              <a:rPr lang="it-IT" sz="2400" dirty="0"/>
              <a:t>Sono portate sui muscoli a </a:t>
            </a:r>
            <a:r>
              <a:rPr lang="it-IT" sz="2400" b="1" dirty="0"/>
              <a:t>intensità</a:t>
            </a:r>
            <a:r>
              <a:rPr lang="it-IT" sz="2400" dirty="0"/>
              <a:t> pressorie da 50 a 600 </a:t>
            </a:r>
            <a:r>
              <a:rPr lang="it-IT" sz="2400" dirty="0" err="1"/>
              <a:t>mBar</a:t>
            </a:r>
            <a:r>
              <a:rPr lang="it-IT" sz="2400" dirty="0"/>
              <a:t> e a </a:t>
            </a:r>
            <a:r>
              <a:rPr lang="it-IT" sz="2400" b="1" dirty="0"/>
              <a:t>frequenze</a:t>
            </a:r>
            <a:r>
              <a:rPr lang="it-IT" sz="2400" dirty="0"/>
              <a:t> da 50 a 300 Hertz. </a:t>
            </a:r>
          </a:p>
          <a:p>
            <a:pPr marL="0" indent="0" algn="just">
              <a:buNone/>
            </a:pPr>
            <a:r>
              <a:rPr lang="it-IT" sz="2400" dirty="0"/>
              <a:t>E’ un sistema multipoint (1-14), che permette di trattare uno o più muscoli in contemporanea, ad es. una catena funzionale, anche mentre il pz. esegue gli esercizi. </a:t>
            </a:r>
          </a:p>
          <a:p>
            <a:pPr marL="0" indent="0" algn="just">
              <a:buNone/>
            </a:pP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944841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>
            <a:extLst>
              <a:ext uri="{FF2B5EF4-FFF2-40B4-BE49-F238E27FC236}">
                <a16:creationId xmlns:a16="http://schemas.microsoft.com/office/drawing/2014/main" id="{C17D2A7D-E881-CF42-919B-E783DC62C59F}"/>
              </a:ext>
            </a:extLst>
          </p:cNvPr>
          <p:cNvGrpSpPr/>
          <p:nvPr/>
        </p:nvGrpSpPr>
        <p:grpSpPr>
          <a:xfrm>
            <a:off x="5425187" y="3108921"/>
            <a:ext cx="3600400" cy="2830534"/>
            <a:chOff x="5162550" y="1925352"/>
            <a:chExt cx="4078655" cy="3948398"/>
          </a:xfrm>
        </p:grpSpPr>
        <p:pic>
          <p:nvPicPr>
            <p:cNvPr id="5" name="Picture 2" descr="contr musc">
              <a:extLst>
                <a:ext uri="{FF2B5EF4-FFF2-40B4-BE49-F238E27FC236}">
                  <a16:creationId xmlns:a16="http://schemas.microsoft.com/office/drawing/2014/main" id="{B461257B-9C4F-D947-B919-C59A6B16663D}"/>
                </a:ext>
              </a:extLst>
            </p:cNvPr>
            <p:cNvPicPr>
              <a:picLocks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368925" y="4316413"/>
              <a:ext cx="2976563" cy="1557337"/>
            </a:xfrm>
            <a:prstGeom prst="rect">
              <a:avLst/>
            </a:prstGeom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80808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6" name="Picture 3" descr="cervello green">
              <a:extLst>
                <a:ext uri="{FF2B5EF4-FFF2-40B4-BE49-F238E27FC236}">
                  <a16:creationId xmlns:a16="http://schemas.microsoft.com/office/drawing/2014/main" id="{5B036BB3-F3C7-4743-B326-3BD88984AC6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6838" y="1997075"/>
              <a:ext cx="153511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9" descr="cervello green red">
              <a:extLst>
                <a:ext uri="{FF2B5EF4-FFF2-40B4-BE49-F238E27FC236}">
                  <a16:creationId xmlns:a16="http://schemas.microsoft.com/office/drawing/2014/main" id="{BEDE8FF5-EA7E-9048-A301-3DBF3C4CBD5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162550" y="1925352"/>
              <a:ext cx="1533525" cy="1162049"/>
            </a:xfrm>
            <a:prstGeom prst="rect">
              <a:avLst/>
            </a:prstGeom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80808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grpSp>
          <p:nvGrpSpPr>
            <p:cNvPr id="10" name="Gruppo 6">
              <a:extLst>
                <a:ext uri="{FF2B5EF4-FFF2-40B4-BE49-F238E27FC236}">
                  <a16:creationId xmlns:a16="http://schemas.microsoft.com/office/drawing/2014/main" id="{3F3374E7-5640-7346-B5AB-3B48A9CEC98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76917" y="2200275"/>
              <a:ext cx="2464288" cy="2341563"/>
              <a:chOff x="5303331" y="1487629"/>
              <a:chExt cx="4143353" cy="3149400"/>
            </a:xfrm>
          </p:grpSpPr>
          <p:sp>
            <p:nvSpPr>
              <p:cNvPr id="11" name="Arc 12">
                <a:extLst>
                  <a:ext uri="{FF2B5EF4-FFF2-40B4-BE49-F238E27FC236}">
                    <a16:creationId xmlns:a16="http://schemas.microsoft.com/office/drawing/2014/main" id="{372731BA-979E-0A47-954F-702EC436FD8A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>
                <a:off x="5303331" y="1487629"/>
                <a:ext cx="1537432" cy="3149400"/>
              </a:xfrm>
              <a:custGeom>
                <a:avLst/>
                <a:gdLst>
                  <a:gd name="G0" fmla="+- 1107 0 0"/>
                  <a:gd name="G1" fmla="+- 21600 0 0"/>
                  <a:gd name="G2" fmla="+- 21600 0 0"/>
                  <a:gd name="T0" fmla="*/ 1107 w 22707"/>
                  <a:gd name="T1" fmla="*/ 0 h 43200"/>
                  <a:gd name="T2" fmla="*/ 0 w 22707"/>
                  <a:gd name="T3" fmla="*/ 43172 h 43200"/>
                  <a:gd name="T4" fmla="*/ 1107 w 22707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707" h="43200" fill="none" extrusionOk="0">
                    <a:moveTo>
                      <a:pt x="1107" y="-1"/>
                    </a:moveTo>
                    <a:cubicBezTo>
                      <a:pt x="13036" y="0"/>
                      <a:pt x="22707" y="9670"/>
                      <a:pt x="22707" y="21600"/>
                    </a:cubicBezTo>
                    <a:cubicBezTo>
                      <a:pt x="22707" y="33529"/>
                      <a:pt x="13036" y="43200"/>
                      <a:pt x="1107" y="43200"/>
                    </a:cubicBezTo>
                    <a:cubicBezTo>
                      <a:pt x="737" y="43199"/>
                      <a:pt x="368" y="43190"/>
                      <a:pt x="0" y="43171"/>
                    </a:cubicBezTo>
                  </a:path>
                  <a:path w="22707" h="43200" stroke="0" extrusionOk="0">
                    <a:moveTo>
                      <a:pt x="1107" y="-1"/>
                    </a:moveTo>
                    <a:cubicBezTo>
                      <a:pt x="13036" y="0"/>
                      <a:pt x="22707" y="9670"/>
                      <a:pt x="22707" y="21600"/>
                    </a:cubicBezTo>
                    <a:cubicBezTo>
                      <a:pt x="22707" y="33529"/>
                      <a:pt x="13036" y="43200"/>
                      <a:pt x="1107" y="43200"/>
                    </a:cubicBezTo>
                    <a:cubicBezTo>
                      <a:pt x="737" y="43199"/>
                      <a:pt x="368" y="43190"/>
                      <a:pt x="0" y="43171"/>
                    </a:cubicBezTo>
                    <a:lnTo>
                      <a:pt x="1107" y="21600"/>
                    </a:lnTo>
                    <a:close/>
                  </a:path>
                </a:pathLst>
              </a:custGeom>
              <a:noFill/>
              <a:ln w="57150">
                <a:solidFill>
                  <a:srgbClr val="92D05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cs typeface="+mn-cs"/>
                </a:endParaRPr>
              </a:p>
            </p:txBody>
          </p:sp>
          <p:sp>
            <p:nvSpPr>
              <p:cNvPr id="12" name="Text Box 13">
                <a:extLst>
                  <a:ext uri="{FF2B5EF4-FFF2-40B4-BE49-F238E27FC236}">
                    <a16:creationId xmlns:a16="http://schemas.microsoft.com/office/drawing/2014/main" id="{289091C8-F0D4-D840-9EA1-36ACF014A8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52227" y="2333758"/>
                <a:ext cx="2194457" cy="13858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it-IT" sz="1400" dirty="0">
                    <a:solidFill>
                      <a:srgbClr val="008000"/>
                    </a:solidFill>
                    <a:latin typeface="Arial" charset="0"/>
                    <a:cs typeface="+mn-cs"/>
                  </a:rPr>
                  <a:t>Congrui </a:t>
                </a:r>
                <a:r>
                  <a:rPr lang="it-IT" sz="1400" b="1" dirty="0">
                    <a:solidFill>
                      <a:srgbClr val="008000"/>
                    </a:solidFill>
                    <a:latin typeface="Arial" charset="0"/>
                    <a:cs typeface="+mn-cs"/>
                  </a:rPr>
                  <a:t>output</a:t>
                </a:r>
                <a:r>
                  <a:rPr lang="it-IT" sz="1400" dirty="0">
                    <a:solidFill>
                      <a:srgbClr val="008000"/>
                    </a:solidFill>
                    <a:latin typeface="Arial" charset="0"/>
                    <a:cs typeface="+mn-cs"/>
                  </a:rPr>
                  <a:t> </a:t>
                </a:r>
                <a:r>
                  <a:rPr lang="it-IT" sz="1400" dirty="0">
                    <a:solidFill>
                      <a:srgbClr val="008000"/>
                    </a:solidFill>
                    <a:latin typeface="Arial" charset="0"/>
                  </a:rPr>
                  <a:t>ai muscoli</a:t>
                </a:r>
                <a:endParaRPr lang="it-IT" sz="1400" dirty="0">
                  <a:solidFill>
                    <a:srgbClr val="008000"/>
                  </a:solidFill>
                  <a:latin typeface="Arial" charset="0"/>
                  <a:cs typeface="+mn-cs"/>
                </a:endParaRPr>
              </a:p>
            </p:txBody>
          </p:sp>
        </p:grpSp>
      </p:grp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7053E527-355E-F041-9CD5-637AAE69B6CD}"/>
              </a:ext>
            </a:extLst>
          </p:cNvPr>
          <p:cNvGrpSpPr/>
          <p:nvPr/>
        </p:nvGrpSpPr>
        <p:grpSpPr>
          <a:xfrm>
            <a:off x="540982" y="3139487"/>
            <a:ext cx="4647290" cy="2799968"/>
            <a:chOff x="2328862" y="1890713"/>
            <a:chExt cx="6016626" cy="3983037"/>
          </a:xfrm>
        </p:grpSpPr>
        <p:pic>
          <p:nvPicPr>
            <p:cNvPr id="15" name="Picture 2" descr="contr musc">
              <a:extLst>
                <a:ext uri="{FF2B5EF4-FFF2-40B4-BE49-F238E27FC236}">
                  <a16:creationId xmlns:a16="http://schemas.microsoft.com/office/drawing/2014/main" id="{A3B28D69-A9D1-6A4A-9E69-11C019FBD814}"/>
                </a:ext>
              </a:extLst>
            </p:cNvPr>
            <p:cNvPicPr>
              <a:picLocks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368925" y="4316413"/>
              <a:ext cx="2976563" cy="1557337"/>
            </a:xfrm>
            <a:prstGeom prst="rect">
              <a:avLst/>
            </a:prstGeom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80808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6" name="Picture 3" descr="cervello green">
              <a:extLst>
                <a:ext uri="{FF2B5EF4-FFF2-40B4-BE49-F238E27FC236}">
                  <a16:creationId xmlns:a16="http://schemas.microsoft.com/office/drawing/2014/main" id="{C5D519C8-F7AA-4D40-A870-C9B5D0F8407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6838" y="1997075"/>
              <a:ext cx="153511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9" descr="cervello green red">
              <a:extLst>
                <a:ext uri="{FF2B5EF4-FFF2-40B4-BE49-F238E27FC236}">
                  <a16:creationId xmlns:a16="http://schemas.microsoft.com/office/drawing/2014/main" id="{D4842584-7883-304D-AAF6-74DBCDBEDA4B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162550" y="1890713"/>
              <a:ext cx="1533525" cy="1162050"/>
            </a:xfrm>
            <a:prstGeom prst="rect">
              <a:avLst/>
            </a:prstGeom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80808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1" name="Text Box 6">
              <a:extLst>
                <a:ext uri="{FF2B5EF4-FFF2-40B4-BE49-F238E27FC236}">
                  <a16:creationId xmlns:a16="http://schemas.microsoft.com/office/drawing/2014/main" id="{A92B62ED-537B-1748-A9CD-C8ACD2B8B9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28862" y="3055938"/>
              <a:ext cx="1868487" cy="16637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it-IT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 Unicode MS" charset="0"/>
                  <a:cs typeface="+mn-cs"/>
                </a:rPr>
                <a:t>Input</a:t>
              </a:r>
              <a:r>
                <a:rPr lang="it-IT" sz="1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 Unicode MS" charset="0"/>
                  <a:cs typeface="+mn-cs"/>
                </a:rPr>
                <a:t> Sensoriali: </a:t>
              </a: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it-IT" sz="1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 Unicode MS" charset="0"/>
                </a:rPr>
                <a:t>FUSI</a:t>
              </a: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it-IT" sz="1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 Unicode MS" charset="0"/>
                </a:rPr>
                <a:t>OTG</a:t>
              </a: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it-IT" sz="1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 Unicode MS" charset="0"/>
                </a:rPr>
                <a:t>PACINI</a:t>
              </a:r>
            </a:p>
          </p:txBody>
        </p:sp>
        <p:sp>
          <p:nvSpPr>
            <p:cNvPr id="22" name="Arc 12">
              <a:extLst>
                <a:ext uri="{FF2B5EF4-FFF2-40B4-BE49-F238E27FC236}">
                  <a16:creationId xmlns:a16="http://schemas.microsoft.com/office/drawing/2014/main" id="{DA65E70B-242D-BC40-9FE2-3D051DB87D3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175125" y="2266951"/>
              <a:ext cx="912813" cy="2341563"/>
            </a:xfrm>
            <a:custGeom>
              <a:avLst/>
              <a:gdLst>
                <a:gd name="G0" fmla="+- 1107 0 0"/>
                <a:gd name="G1" fmla="+- 21600 0 0"/>
                <a:gd name="G2" fmla="+- 21600 0 0"/>
                <a:gd name="T0" fmla="*/ 1107 w 22707"/>
                <a:gd name="T1" fmla="*/ 0 h 43200"/>
                <a:gd name="T2" fmla="*/ 0 w 22707"/>
                <a:gd name="T3" fmla="*/ 43172 h 43200"/>
                <a:gd name="T4" fmla="*/ 1107 w 22707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07" h="43200" fill="none" extrusionOk="0">
                  <a:moveTo>
                    <a:pt x="1107" y="-1"/>
                  </a:moveTo>
                  <a:cubicBezTo>
                    <a:pt x="13036" y="0"/>
                    <a:pt x="22707" y="9670"/>
                    <a:pt x="22707" y="21600"/>
                  </a:cubicBezTo>
                  <a:cubicBezTo>
                    <a:pt x="22707" y="33529"/>
                    <a:pt x="13036" y="43200"/>
                    <a:pt x="1107" y="43200"/>
                  </a:cubicBezTo>
                  <a:cubicBezTo>
                    <a:pt x="737" y="43199"/>
                    <a:pt x="368" y="43190"/>
                    <a:pt x="0" y="43171"/>
                  </a:cubicBezTo>
                </a:path>
                <a:path w="22707" h="43200" stroke="0" extrusionOk="0">
                  <a:moveTo>
                    <a:pt x="1107" y="-1"/>
                  </a:moveTo>
                  <a:cubicBezTo>
                    <a:pt x="13036" y="0"/>
                    <a:pt x="22707" y="9670"/>
                    <a:pt x="22707" y="21600"/>
                  </a:cubicBezTo>
                  <a:cubicBezTo>
                    <a:pt x="22707" y="33529"/>
                    <a:pt x="13036" y="43200"/>
                    <a:pt x="1107" y="43200"/>
                  </a:cubicBezTo>
                  <a:cubicBezTo>
                    <a:pt x="737" y="43199"/>
                    <a:pt x="368" y="43190"/>
                    <a:pt x="0" y="43171"/>
                  </a:cubicBezTo>
                  <a:lnTo>
                    <a:pt x="1107" y="21600"/>
                  </a:lnTo>
                  <a:close/>
                </a:path>
              </a:pathLst>
            </a:custGeom>
            <a:noFill/>
            <a:ln w="57150">
              <a:solidFill>
                <a:schemeClr val="tx2">
                  <a:lumMod val="40000"/>
                  <a:lumOff val="60000"/>
                </a:schemeClr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26" name="Segnaposto numero diapositiva 25">
            <a:extLst>
              <a:ext uri="{FF2B5EF4-FFF2-40B4-BE49-F238E27FC236}">
                <a16:creationId xmlns:a16="http://schemas.microsoft.com/office/drawing/2014/main" id="{CF8839FE-8EC9-4D22-8FB8-BA423A675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5</a:t>
            </a:fld>
            <a:endParaRPr lang="it-IT"/>
          </a:p>
        </p:txBody>
      </p:sp>
      <p:sp>
        <p:nvSpPr>
          <p:cNvPr id="7" name="Segnaposto piè di pagina 7">
            <a:extLst>
              <a:ext uri="{FF2B5EF4-FFF2-40B4-BE49-F238E27FC236}">
                <a16:creationId xmlns:a16="http://schemas.microsoft.com/office/drawing/2014/main" id="{0A9AE649-C1FE-028A-092B-3A8A30906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1420C931-6DB7-F343-3E8B-D4AB9583FCA3}"/>
              </a:ext>
            </a:extLst>
          </p:cNvPr>
          <p:cNvSpPr txBox="1">
            <a:spLocks/>
          </p:cNvSpPr>
          <p:nvPr/>
        </p:nvSpPr>
        <p:spPr>
          <a:xfrm>
            <a:off x="518816" y="620921"/>
            <a:ext cx="8019510" cy="24098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it-IT" sz="2400" dirty="0"/>
              <a:t>Il muscolo è responsabile dell’interazione attiva con l’ambiente, </a:t>
            </a:r>
            <a:r>
              <a:rPr lang="it-IT" sz="2400" b="1" dirty="0"/>
              <a:t>lavora sotto il controllo del sistema nervoso centrale</a:t>
            </a:r>
            <a:r>
              <a:rPr lang="it-IT" sz="2400" dirty="0"/>
              <a:t>,               si contrae solo quando e come il SNC richiede. Non decide nulla e non controlla la sua condizione. </a:t>
            </a:r>
          </a:p>
          <a:p>
            <a:pPr marL="0" indent="0" algn="just">
              <a:buNone/>
            </a:pPr>
            <a:r>
              <a:rPr lang="it-IT" sz="2400" dirty="0"/>
              <a:t>E’ anche un</a:t>
            </a:r>
            <a:r>
              <a:rPr lang="it-IT" sz="2400" b="1" dirty="0"/>
              <a:t> informatore </a:t>
            </a:r>
            <a:r>
              <a:rPr lang="it-IT" sz="2400" dirty="0"/>
              <a:t>fondamentale, fornendo un</a:t>
            </a:r>
            <a:r>
              <a:rPr lang="it-IT" sz="2400" b="1" dirty="0"/>
              <a:t> </a:t>
            </a:r>
            <a:r>
              <a:rPr lang="it-IT" sz="2400" dirty="0"/>
              <a:t>continuo</a:t>
            </a:r>
            <a:r>
              <a:rPr lang="it-IT" sz="2400" b="1" dirty="0"/>
              <a:t> feedback </a:t>
            </a:r>
            <a:r>
              <a:rPr lang="it-IT" sz="2400" dirty="0"/>
              <a:t>al SNC grazie alla enorme quantità di sensori.
</a:t>
            </a:r>
          </a:p>
          <a:p>
            <a:pPr marL="0" indent="0" algn="just">
              <a:buNone/>
            </a:pP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43452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92288" y="968729"/>
            <a:ext cx="7632848" cy="538762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sz="2400" dirty="0"/>
              <a:t>Questa sensorialità propriocettiva è la base del controllo motorio, il movimento nel suo insieme è il risultato di un’alternanza continua dell’integrazione delle funzioni motorie e sensoriali. </a:t>
            </a:r>
          </a:p>
          <a:p>
            <a:pPr marL="0" indent="0" algn="just">
              <a:buNone/>
            </a:pPr>
            <a:endParaRPr lang="it-IT" sz="2400" dirty="0"/>
          </a:p>
          <a:p>
            <a:pPr marL="0" indent="0" algn="just">
              <a:buNone/>
            </a:pPr>
            <a:r>
              <a:rPr lang="it-IT" sz="2400" dirty="0"/>
              <a:t>I più sensibili di questi sensori alla vibrazione meccanica sono …</a:t>
            </a:r>
          </a:p>
          <a:p>
            <a:pPr algn="just"/>
            <a:r>
              <a:rPr lang="it-IT" sz="2400" dirty="0"/>
              <a:t>I </a:t>
            </a:r>
            <a:r>
              <a:rPr lang="it-IT" sz="2400" b="1" dirty="0"/>
              <a:t>Corpuscoli di </a:t>
            </a:r>
            <a:r>
              <a:rPr lang="it-IT" sz="2400" b="1" dirty="0" err="1"/>
              <a:t>Pacini</a:t>
            </a:r>
            <a:r>
              <a:rPr lang="it-IT" sz="2400" dirty="0"/>
              <a:t> (derma) </a:t>
            </a:r>
          </a:p>
          <a:p>
            <a:pPr algn="just"/>
            <a:r>
              <a:rPr lang="it-IT" sz="2400" dirty="0"/>
              <a:t>Gli</a:t>
            </a:r>
            <a:r>
              <a:rPr lang="it-IT" sz="2400" b="1" dirty="0"/>
              <a:t> Organi Tendinei del Golgi</a:t>
            </a:r>
            <a:r>
              <a:rPr lang="it-IT" sz="2400" dirty="0"/>
              <a:t> (giunzioni </a:t>
            </a:r>
            <a:r>
              <a:rPr lang="it-IT" sz="2400" dirty="0" err="1"/>
              <a:t>miotendinee</a:t>
            </a:r>
            <a:r>
              <a:rPr lang="it-IT" sz="2400" dirty="0"/>
              <a:t>)</a:t>
            </a:r>
          </a:p>
          <a:p>
            <a:pPr algn="just"/>
            <a:r>
              <a:rPr lang="it-IT" sz="2400" dirty="0"/>
              <a:t>I</a:t>
            </a:r>
            <a:r>
              <a:rPr lang="it-IT" sz="2400" b="1" dirty="0"/>
              <a:t> Fusi neuromuscolari</a:t>
            </a:r>
            <a:r>
              <a:rPr lang="it-IT" sz="2400" dirty="0"/>
              <a:t> (ventre muscolare)</a:t>
            </a:r>
          </a:p>
          <a:p>
            <a:pPr marL="0" indent="0" algn="just">
              <a:buNone/>
            </a:pPr>
            <a:r>
              <a:rPr lang="it-IT" sz="2400" dirty="0"/>
              <a:t>… e questi sono i punti migliori dove far entrare lo stimolo vibratorio.</a:t>
            </a:r>
          </a:p>
          <a:p>
            <a:pPr marL="0" indent="0" algn="just">
              <a:buNone/>
            </a:pPr>
            <a:endParaRPr lang="it-IT" sz="2400" dirty="0"/>
          </a:p>
          <a:p>
            <a:pPr marL="0" indent="0" algn="just">
              <a:buNone/>
            </a:pPr>
            <a:endParaRPr lang="it-IT" sz="24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6</a:t>
            </a:fld>
            <a:endParaRPr lang="it-IT"/>
          </a:p>
        </p:txBody>
      </p:sp>
      <p:sp>
        <p:nvSpPr>
          <p:cNvPr id="11" name="Segnaposto contenuto 2"/>
          <p:cNvSpPr txBox="1">
            <a:spLocks/>
          </p:cNvSpPr>
          <p:nvPr/>
        </p:nvSpPr>
        <p:spPr>
          <a:xfrm>
            <a:off x="518864" y="3628574"/>
            <a:ext cx="4618856" cy="1565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endParaRPr lang="it-IT" sz="1900" dirty="0"/>
          </a:p>
        </p:txBody>
      </p:sp>
      <p:sp>
        <p:nvSpPr>
          <p:cNvPr id="4" name="Segnaposto piè di pagina 7">
            <a:extLst>
              <a:ext uri="{FF2B5EF4-FFF2-40B4-BE49-F238E27FC236}">
                <a16:creationId xmlns:a16="http://schemas.microsoft.com/office/drawing/2014/main" id="{BA223E73-56D0-4FC3-05E3-D4CBD394A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</p:spTree>
    <p:extLst>
      <p:ext uri="{BB962C8B-B14F-4D97-AF65-F5344CB8AC3E}">
        <p14:creationId xmlns:p14="http://schemas.microsoft.com/office/powerpoint/2010/main" val="3589759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>
            <a:normAutofit/>
          </a:bodyPr>
          <a:lstStyle/>
          <a:p>
            <a:r>
              <a:rPr lang="it-IT" sz="3200"/>
              <a:t>NEUROFISIOLOGIA della VIBRAZIONE </a:t>
            </a:r>
          </a:p>
        </p:txBody>
      </p:sp>
      <p:sp>
        <p:nvSpPr>
          <p:cNvPr id="6" name="CasellaDiTesto 1">
            <a:extLst>
              <a:ext uri="{FF2B5EF4-FFF2-40B4-BE49-F238E27FC236}">
                <a16:creationId xmlns:a16="http://schemas.microsoft.com/office/drawing/2014/main" id="{73D49C77-D6CA-6A4D-B8C6-49FA793A45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600" y="1187624"/>
            <a:ext cx="786799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it-IT" sz="2200" dirty="0"/>
              <a:t>Una vibrazione applicata sul tendine di un muscolo </a:t>
            </a:r>
            <a:r>
              <a:rPr lang="it-IT" sz="2200" b="1" dirty="0"/>
              <a:t>ESERCITA una potente azione eccitatoria</a:t>
            </a:r>
            <a:r>
              <a:rPr lang="it-IT" sz="2200" dirty="0"/>
              <a:t> sul fuso neuromuscolare (RTV), capace di evocare una scarica afferente lungo le fibre </a:t>
            </a:r>
            <a:r>
              <a:rPr lang="it-IT" sz="2200" dirty="0" err="1"/>
              <a:t>Ia</a:t>
            </a:r>
            <a:r>
              <a:rPr lang="it-IT" sz="2200" dirty="0"/>
              <a:t>, come </a:t>
            </a:r>
            <a:r>
              <a:rPr lang="it-IT" sz="2200" b="1" dirty="0"/>
              <a:t>imitazione</a:t>
            </a:r>
            <a:r>
              <a:rPr lang="it-IT" sz="2200" dirty="0"/>
              <a:t> di ciò che accade durante una “</a:t>
            </a:r>
            <a:r>
              <a:rPr lang="it-IT" sz="2200" b="1" i="1" dirty="0"/>
              <a:t>contrazione isometrica volontaria</a:t>
            </a:r>
            <a:r>
              <a:rPr lang="it-IT" sz="2200" dirty="0"/>
              <a:t>”.</a:t>
            </a:r>
          </a:p>
          <a:p>
            <a:endParaRPr lang="it-IT" sz="2200" dirty="0">
              <a:solidFill>
                <a:srgbClr val="404040"/>
              </a:solidFill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AEBFCB7-D178-46A2-A88B-E7ED69DA5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7</a:t>
            </a:fld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9E737390-28BF-4A85-84E7-FFCC2DA594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064" y="2941296"/>
            <a:ext cx="6381482" cy="3415054"/>
          </a:xfrm>
          <a:prstGeom prst="rect">
            <a:avLst/>
          </a:prstGeom>
        </p:spPr>
      </p:pic>
      <p:sp>
        <p:nvSpPr>
          <p:cNvPr id="3" name="Segnaposto piè di pagina 7">
            <a:extLst>
              <a:ext uri="{FF2B5EF4-FFF2-40B4-BE49-F238E27FC236}">
                <a16:creationId xmlns:a16="http://schemas.microsoft.com/office/drawing/2014/main" id="{9AFB4725-E065-618B-ADCB-0251EDF92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</p:spTree>
    <p:extLst>
      <p:ext uri="{BB962C8B-B14F-4D97-AF65-F5344CB8AC3E}">
        <p14:creationId xmlns:p14="http://schemas.microsoft.com/office/powerpoint/2010/main" val="297100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936104"/>
          </a:xfrm>
        </p:spPr>
        <p:txBody>
          <a:bodyPr>
            <a:normAutofit/>
          </a:bodyPr>
          <a:lstStyle/>
          <a:p>
            <a:r>
              <a:rPr lang="it-IT" sz="3200" dirty="0"/>
              <a:t>NEUROFISIOLOGIA DELLA VIBRAZIONE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AEBFCB7-D178-46A2-A88B-E7ED69DA5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8</a:t>
            </a:fld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F83B9E0E-D142-4A9A-A9ED-66E20E54FD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15010"/>
            <a:ext cx="6665709" cy="4686534"/>
          </a:xfrm>
          <a:prstGeom prst="rect">
            <a:avLst/>
          </a:prstGeom>
        </p:spPr>
      </p:pic>
      <p:sp>
        <p:nvSpPr>
          <p:cNvPr id="3" name="Segnaposto piè di pagina 7">
            <a:extLst>
              <a:ext uri="{FF2B5EF4-FFF2-40B4-BE49-F238E27FC236}">
                <a16:creationId xmlns:a16="http://schemas.microsoft.com/office/drawing/2014/main" id="{35299125-5EBA-4990-4241-EFE45D63C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</p:spTree>
    <p:extLst>
      <p:ext uri="{BB962C8B-B14F-4D97-AF65-F5344CB8AC3E}">
        <p14:creationId xmlns:p14="http://schemas.microsoft.com/office/powerpoint/2010/main" val="9609146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benedetti v motorio1">
            <a:extLst>
              <a:ext uri="{FF2B5EF4-FFF2-40B4-BE49-F238E27FC236}">
                <a16:creationId xmlns:a16="http://schemas.microsoft.com/office/drawing/2014/main" id="{9A7E5037-998B-7A41-9DCB-0DF5AF5828C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43938"/>
            <a:ext cx="3744416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C606B7DF-AAC3-B14C-8E95-39FA9664F9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68" y="4688342"/>
            <a:ext cx="7704856" cy="70788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buClr>
                <a:srgbClr val="FFFF00"/>
              </a:buClr>
            </a:pPr>
            <a:r>
              <a:rPr lang="it-IT" sz="2000" b="1" dirty="0">
                <a:solidFill>
                  <a:srgbClr val="262626"/>
                </a:solidFill>
              </a:rPr>
              <a:t>- attivazione </a:t>
            </a:r>
            <a:r>
              <a:rPr lang="it-IT" sz="2000" dirty="0" err="1">
                <a:solidFill>
                  <a:srgbClr val="262626"/>
                </a:solidFill>
              </a:rPr>
              <a:t>somato</a:t>
            </a:r>
            <a:r>
              <a:rPr lang="it-IT" sz="2000" dirty="0">
                <a:solidFill>
                  <a:srgbClr val="262626"/>
                </a:solidFill>
              </a:rPr>
              <a:t>-sensoriale sia nell’area motoria primaria </a:t>
            </a:r>
            <a:r>
              <a:rPr lang="it-IT" sz="2000" b="1" dirty="0">
                <a:solidFill>
                  <a:srgbClr val="262626"/>
                </a:solidFill>
              </a:rPr>
              <a:t>(M1), </a:t>
            </a:r>
            <a:r>
              <a:rPr lang="it-IT" sz="2000" dirty="0">
                <a:solidFill>
                  <a:srgbClr val="262626"/>
                </a:solidFill>
              </a:rPr>
              <a:t>sia nell’area sensoriale primaria </a:t>
            </a:r>
            <a:r>
              <a:rPr lang="it-IT" sz="2000" b="1" dirty="0">
                <a:solidFill>
                  <a:srgbClr val="262626"/>
                </a:solidFill>
              </a:rPr>
              <a:t>(S1)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F8A5474-3855-3E4D-8E0F-04075EEA03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664" y="5423283"/>
            <a:ext cx="774583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buClr>
                <a:srgbClr val="FFFF00"/>
              </a:buClr>
            </a:pPr>
            <a:r>
              <a:rPr lang="it-IT" sz="2000" dirty="0">
                <a:solidFill>
                  <a:srgbClr val="262626"/>
                </a:solidFill>
              </a:rPr>
              <a:t>- in </a:t>
            </a:r>
            <a:r>
              <a:rPr lang="it-IT" sz="2000" b="1" dirty="0">
                <a:solidFill>
                  <a:srgbClr val="262626"/>
                </a:solidFill>
              </a:rPr>
              <a:t>S1</a:t>
            </a:r>
            <a:r>
              <a:rPr lang="it-IT" sz="2000" dirty="0">
                <a:solidFill>
                  <a:srgbClr val="262626"/>
                </a:solidFill>
              </a:rPr>
              <a:t> l’attivazione controlaterale è maggiore che nella ipsilaterale</a:t>
            </a:r>
          </a:p>
          <a:p>
            <a:pPr>
              <a:buClr>
                <a:srgbClr val="FFFF00"/>
              </a:buClr>
            </a:pPr>
            <a:r>
              <a:rPr lang="it-IT" sz="2000" dirty="0">
                <a:solidFill>
                  <a:srgbClr val="262626"/>
                </a:solidFill>
              </a:rPr>
              <a:t>- In </a:t>
            </a:r>
            <a:r>
              <a:rPr lang="it-IT" sz="2000" b="1" dirty="0">
                <a:solidFill>
                  <a:srgbClr val="262626"/>
                </a:solidFill>
              </a:rPr>
              <a:t>S2</a:t>
            </a:r>
            <a:r>
              <a:rPr lang="it-IT" sz="2000" dirty="0">
                <a:solidFill>
                  <a:srgbClr val="262626"/>
                </a:solidFill>
              </a:rPr>
              <a:t> tutte le frequenze attivano bilateralmente la corteccia parietale posteriore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8754831C-15DD-41A5-AD82-6F8A3E7EA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9</a:t>
            </a:fld>
            <a:endParaRPr lang="it-IT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8AE45118-AF07-45C9-9E4A-F25179C4B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1461772"/>
            <a:ext cx="2997203" cy="23089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egnaposto piè di pagina 7">
            <a:extLst>
              <a:ext uri="{FF2B5EF4-FFF2-40B4-BE49-F238E27FC236}">
                <a16:creationId xmlns:a16="http://schemas.microsoft.com/office/drawing/2014/main" id="{563861E4-71C5-629E-F921-43DB2DB5D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/>
              <a:t>Maurizio Poli,  MFT - DSM</a:t>
            </a:r>
          </a:p>
        </p:txBody>
      </p:sp>
    </p:spTree>
    <p:extLst>
      <p:ext uri="{BB962C8B-B14F-4D97-AF65-F5344CB8AC3E}">
        <p14:creationId xmlns:p14="http://schemas.microsoft.com/office/powerpoint/2010/main" val="21876521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136068</TotalTime>
  <Words>1888</Words>
  <Application>Microsoft Office PowerPoint</Application>
  <PresentationFormat>Presentazione su schermo (4:3)</PresentationFormat>
  <Paragraphs>200</Paragraphs>
  <Slides>30</Slides>
  <Notes>13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6" baseType="lpstr">
      <vt:lpstr>Arial</vt:lpstr>
      <vt:lpstr>Arial Unicode MS</vt:lpstr>
      <vt:lpstr>Calibri</vt:lpstr>
      <vt:lpstr>Wingdings</vt:lpstr>
      <vt:lpstr>Wingdings 2</vt:lpstr>
      <vt:lpstr>Tema di Office</vt:lpstr>
      <vt:lpstr>Integrazione delle Vibrazioni Focali Selettive  con le tecniche di rieducazione specifica per il trattamento conservativo della  SCOLIOSI IDIOPATICA ADOLESCENZIALE (A.I.S.)    35° Corso di Aggiornamento in Medicina Fisica e Riabilitativa «Michela Boni» - 22 maggio 2024 - Riccione  </vt:lpstr>
      <vt:lpstr>VIBRAZIONI FOCALI SELETTIVE  e RIPROGRAMMAZIONE CENTRALE</vt:lpstr>
      <vt:lpstr>Le VIBRAZIONI</vt:lpstr>
      <vt:lpstr>Le VIBRAZIONI in FISIOTERAPIA</vt:lpstr>
      <vt:lpstr>Presentazione standard di PowerPoint</vt:lpstr>
      <vt:lpstr>Presentazione standard di PowerPoint</vt:lpstr>
      <vt:lpstr>NEUROFISIOLOGIA della VIBRAZIONE </vt:lpstr>
      <vt:lpstr>NEUROFISIOLOGIA DELLA VIBRAZIONE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RI-APPRENDIMENTO MOTORIO</vt:lpstr>
      <vt:lpstr>Presentazione standard di PowerPoint</vt:lpstr>
      <vt:lpstr>Caso Clinico: SCOLIOSI IDIOPATICA GIOVANILE</vt:lpstr>
      <vt:lpstr>20 nov 2023: 149cm x 35kg</vt:lpstr>
      <vt:lpstr>Pianifica semestrale Dic 23 – Apr 24  VFS  + Trattamenti Chinesiologici Dic 23 (8): 2  a settimana Gen, Feb, Mar, Apr 24 (16): 1 a settimana   Workout esercizi specifici, autocorrezione 3D 20’  x 4 giorni alla settimana </vt:lpstr>
      <vt:lpstr>Le FREQUENZE utilizzate</vt:lpstr>
      <vt:lpstr>Presentazione standard di PowerPoint</vt:lpstr>
      <vt:lpstr>Presentazione standard di PowerPoint</vt:lpstr>
      <vt:lpstr>Presentazione standard di PowerPoint</vt:lpstr>
      <vt:lpstr>Autoallungamento 3D</vt:lpstr>
      <vt:lpstr>Derotazione</vt:lpstr>
      <vt:lpstr>Derotazione</vt:lpstr>
      <vt:lpstr>Presentazione standard di PowerPoint</vt:lpstr>
      <vt:lpstr>Presentazione standard di PowerPoint</vt:lpstr>
      <vt:lpstr>Conclusioni</vt:lpstr>
      <vt:lpstr>Situazione attuale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CORSO SALES  VIBRA-SYSTEM</dc:title>
  <dc:creator>Nicolò Fortis</dc:creator>
  <cp:lastModifiedBy>videorent vr</cp:lastModifiedBy>
  <cp:revision>516</cp:revision>
  <dcterms:created xsi:type="dcterms:W3CDTF">2020-02-07T08:18:28Z</dcterms:created>
  <dcterms:modified xsi:type="dcterms:W3CDTF">2024-05-22T09:11:56Z</dcterms:modified>
</cp:coreProperties>
</file>