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53"/>
  </p:normalViewPr>
  <p:slideViewPr>
    <p:cSldViewPr snapToGrid="0">
      <p:cViewPr varScale="1">
        <p:scale>
          <a:sx n="118" d="100"/>
          <a:sy n="118" d="100"/>
        </p:scale>
        <p:origin x="36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D2C0DAA-A73E-2394-36C8-AD957225EA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6A0C2169-3F07-8A15-9C55-17299F52A1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6A7CDB6-CE30-B4F8-EF43-7A7517B1A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A72F-A6F8-A348-B4B3-2BD0C9F821D0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8FD37E3-79BA-D726-1909-141215A71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7A261E7-414C-C7F1-BA8A-DC56C1B25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026F8-0BF6-2E41-A858-87853F81E2B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5532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C8FDE6E-ABB9-2F57-389E-C647A30DB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1876698-F72A-C7F8-2F12-7314429A55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B8B1750-A1DA-86BF-8675-34215E46A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A72F-A6F8-A348-B4B3-2BD0C9F821D0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A25BCB9-DF22-1CB2-B1FB-F8C60F5AD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822748E-9BCA-143A-2A83-CA584ED5E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026F8-0BF6-2E41-A858-87853F81E2B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9848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3132D67D-E1F3-2D0A-6C37-1F3B5D2735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876F829-6B94-397E-CD1D-8ED77D3065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578EF72-CB87-6784-50D2-3E1E47768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A72F-A6F8-A348-B4B3-2BD0C9F821D0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0E2113C-5B3F-6B31-8AF8-88581D82B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EC0C80A-66D9-486D-8BFE-0E5193F3B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026F8-0BF6-2E41-A858-87853F81E2B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6854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200C49D-3655-9B44-4FA9-D8A29662E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ECF7F10-1658-2C05-B3D6-52978CB9DB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828C18A-62A9-AE3D-9ABB-E47FF851E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A72F-A6F8-A348-B4B3-2BD0C9F821D0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A7EE1B2-F99D-936D-6CBB-4A126F06A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93BA57B-7196-5649-3FB6-EA8952975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026F8-0BF6-2E41-A858-87853F81E2B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9321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8355A08-278D-DB5C-0619-2A3A1153D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B08C118-AA2B-7E0F-33B8-1B23AE58C4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30F5DBC-9C3D-3D4F-9E32-B9D545B37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A72F-A6F8-A348-B4B3-2BD0C9F821D0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B5CB340-7239-FAC6-DE20-5A56672C5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20F7FBE-C6CD-368D-D75D-3847BD3EB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026F8-0BF6-2E41-A858-87853F81E2B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58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3D6ACD7-4345-8A0E-8862-A5EBB3EF0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01957E5-9E51-2BAC-C452-6711946057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634A113-D86D-9B86-0B97-5FA9744CC4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FD5C61C-C313-9C75-A2B4-FF366C090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A72F-A6F8-A348-B4B3-2BD0C9F821D0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4CDF400-C493-9446-84C7-38A34B009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0B78AD9-FB2D-5A45-DAB1-0292EC859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026F8-0BF6-2E41-A858-87853F81E2B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3007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E4D0833-038F-8D7F-E6B5-03298754EE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6DEE9EB-1E9A-7813-515F-F93554EE9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2837C0FB-BE95-4EB9-CA08-4E61C11ED3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9402912B-8F1C-931C-8496-AC2D7C0019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1E1EF747-9E52-AFB6-6ECC-604D84E921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D18E734A-E4B8-D396-A570-614A0A71E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A72F-A6F8-A348-B4B3-2BD0C9F821D0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FC9D71E8-67A5-5A73-92DB-AC9D2ACC8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F20B6C6F-0055-E2CE-D46A-DCF46DD44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026F8-0BF6-2E41-A858-87853F81E2B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8504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39D6BCD-7182-752F-20B4-CA22FE057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18008246-3210-2441-86D4-F015E9D03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A72F-A6F8-A348-B4B3-2BD0C9F821D0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E12568C-9855-46CB-2116-3AE0FA2A7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1931790-7DB3-5311-55AC-03B0D2CA1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026F8-0BF6-2E41-A858-87853F81E2B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04486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F32D26F-AA62-225E-FF73-B37AE9BE6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A72F-A6F8-A348-B4B3-2BD0C9F821D0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39616029-9ABE-8CA7-FE5D-7847DD971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214F8E7-81F9-75E2-97E4-0B7C61B53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026F8-0BF6-2E41-A858-87853F81E2B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694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48AC7A-85A1-86E3-3310-043AACEF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AFF79AA-F9FC-ECC1-16E8-5B97A0E4D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2B17E87-4588-2325-0632-E7CEE7CFB3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FF5C3B0-FB63-CE1C-2CFD-0FC15AA96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A72F-A6F8-A348-B4B3-2BD0C9F821D0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DE486B0-5EA3-3073-9EA3-E466D9072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819CAEB-1872-25F1-0F42-AAE1614BF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026F8-0BF6-2E41-A858-87853F81E2B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3169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C93D404-8F87-0B41-B6FD-7837346E7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45D8FF1D-CAD9-1F37-931D-00F5E42201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300A320-09FF-46EB-31F9-C5167C5C8D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9FA8193-BE27-5C39-5C17-67A4A26DF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4A72F-A6F8-A348-B4B3-2BD0C9F821D0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96F5DCA-65B6-D697-7A41-2E51F8E12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DC71B9B-4F9E-F6CE-0845-57EEFB3C2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026F8-0BF6-2E41-A858-87853F81E2B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5069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DF793C6D-FB93-A65E-CDF8-368D67CAE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83CBAB4-3050-EAAB-B758-634BB84611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AE93E67-AD67-C426-E76C-1882A785B1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4A72F-A6F8-A348-B4B3-2BD0C9F821D0}" type="datetimeFigureOut">
              <a:rPr lang="it-IT" smtClean="0"/>
              <a:t>22/05/2024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BB3F99A-6A92-597A-2866-BA8E23BB2A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7D0B874-27BD-8C2C-DAE6-89F3C67A84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026F8-0BF6-2E41-A858-87853F81E2B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4264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E74D09-0F00-DC93-94F3-513096721B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4000" i="1" dirty="0">
                <a:solidFill>
                  <a:srgbClr val="FF0000"/>
                </a:solidFill>
              </a:rPr>
              <a:t>TRATTAMENTO DELLE LESIONI MUSCOLARI CON TECARTERAPIA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339220F-2AE1-007F-C377-588FEFF99B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/>
              <a:t>ATERMIA E NUOVI RISVOLTI TERAPEUTICI: DALLE FASE ACUTA AL RETURN TO PLAY, POSSIBILI PROTOCOLLI OPERATIVI.</a:t>
            </a:r>
          </a:p>
        </p:txBody>
      </p:sp>
    </p:spTree>
    <p:extLst>
      <p:ext uri="{BB962C8B-B14F-4D97-AF65-F5344CB8AC3E}">
        <p14:creationId xmlns:p14="http://schemas.microsoft.com/office/powerpoint/2010/main" val="2824046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58A14AF-9FB5-4CC7-BA35-E8E85D3ED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D0B1E0E9-B53B-A11B-0C6D-5C2D4E76B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662" y="386930"/>
            <a:ext cx="10066122" cy="1298448"/>
          </a:xfrm>
        </p:spPr>
        <p:txBody>
          <a:bodyPr anchor="b">
            <a:normAutofit/>
          </a:bodyPr>
          <a:lstStyle/>
          <a:p>
            <a:r>
              <a:rPr lang="it-IT"/>
              <a:t>QUANTE SEDUTE E COME ORGANIZZARLE</a:t>
            </a:r>
            <a:r>
              <a:rPr lang="it-IT" dirty="0"/>
              <a:t>: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A9A4357-BD1D-4622-A4FE-766E6AB8DE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-2" y="1998845"/>
            <a:ext cx="11454595" cy="781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267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C5AA5D0-184E-A67A-B9D0-2E0BF97945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61" y="2599509"/>
            <a:ext cx="4530898" cy="3639450"/>
          </a:xfrm>
        </p:spPr>
        <p:txBody>
          <a:bodyPr anchor="ctr">
            <a:normAutofit/>
          </a:bodyPr>
          <a:lstStyle/>
          <a:p>
            <a:r>
              <a:rPr lang="it-IT" sz="1700"/>
              <a:t>FASE ACUTA DA 3 A 4 SEDUTE RAVVICINATE ( ANCHE CONSEDUTIVE )</a:t>
            </a:r>
          </a:p>
          <a:p>
            <a:endParaRPr lang="it-IT" sz="1700"/>
          </a:p>
          <a:p>
            <a:r>
              <a:rPr lang="it-IT" sz="1700"/>
              <a:t>FASE SUB ACUTA 3 SEDUTE A GIORNI ALETRNI. UTILE CONTROLLOO ECOGRAFICO.</a:t>
            </a:r>
          </a:p>
          <a:p>
            <a:endParaRPr lang="it-IT" sz="1700"/>
          </a:p>
          <a:p>
            <a:r>
              <a:rPr lang="it-IT" sz="1700"/>
              <a:t>FASE FUNZINALE, DIVENTA STRATEGICA LA SINERGIA CON L’ESERCIZIO TERAPEUTICO. POTREBBERO ESSERTE INSERITE NELLA TERZA E QUARTA SETTIMANA A SOSTEGNO DI UNA CICATRIZZAZIONE OTTIMIZZATA.</a:t>
            </a:r>
          </a:p>
        </p:txBody>
      </p:sp>
      <p:pic>
        <p:nvPicPr>
          <p:cNvPr id="4" name="Imagen 4">
            <a:extLst>
              <a:ext uri="{FF2B5EF4-FFF2-40B4-BE49-F238E27FC236}">
                <a16:creationId xmlns:a16="http://schemas.microsoft.com/office/drawing/2014/main" id="{ACC7D746-8405-78F7-DB8B-A419332F3D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636" t="38518" r="33788" b="36852"/>
          <a:stretch/>
        </p:blipFill>
        <p:spPr>
          <a:xfrm>
            <a:off x="5541854" y="3428682"/>
            <a:ext cx="5624212" cy="1748023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6995CE5-F890-4ABA-82A2-26507CE8D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28040" y="2313027"/>
            <a:ext cx="7817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947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A261E3EF-0AF9-1A46-E0BF-8BAD4CBCC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GESTIONE DELLA FASE ACUTA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EBE841BD-99BB-FAA4-B633-2A77C9E593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25296" y="492573"/>
            <a:ext cx="4410597" cy="5880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170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60474CE-7FCA-AF0C-EAA2-48A0D21617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800" dirty="0"/>
              <a:t>Ampio spazio alla modalità capacitiva.</a:t>
            </a:r>
            <a:br>
              <a:rPr lang="it-IT" sz="2800" dirty="0"/>
            </a:br>
            <a:r>
              <a:rPr lang="it-IT" sz="2800" dirty="0"/>
              <a:t>Obiettivo principale drenaggio in totale modalità </a:t>
            </a:r>
            <a:r>
              <a:rPr lang="it-IT" sz="2800" dirty="0" err="1"/>
              <a:t>subtermica</a:t>
            </a:r>
            <a:r>
              <a:rPr lang="it-IT" sz="2800" dirty="0"/>
              <a:t>, gestione delle sedute ravvicinate anche di breve durata.</a:t>
            </a:r>
          </a:p>
        </p:txBody>
      </p:sp>
      <p:pic>
        <p:nvPicPr>
          <p:cNvPr id="7" name="Imagen 1">
            <a:extLst>
              <a:ext uri="{FF2B5EF4-FFF2-40B4-BE49-F238E27FC236}">
                <a16:creationId xmlns:a16="http://schemas.microsoft.com/office/drawing/2014/main" id="{FB3319C0-A826-6038-F539-03462BD150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43101" y="1657167"/>
            <a:ext cx="6729412" cy="4835708"/>
          </a:xfrm>
          <a:prstGeom prst="rect">
            <a:avLst/>
          </a:prstGeom>
        </p:spPr>
      </p:pic>
      <p:pic>
        <p:nvPicPr>
          <p:cNvPr id="8" name="Imagen 27" descr="2_1.tif">
            <a:extLst>
              <a:ext uri="{FF2B5EF4-FFF2-40B4-BE49-F238E27FC236}">
                <a16:creationId xmlns:a16="http://schemas.microsoft.com/office/drawing/2014/main" id="{D9E0E4D8-10E8-93A1-12CB-64C48A09AA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5012" y="2006763"/>
            <a:ext cx="4941422" cy="277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711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028C4C-57C4-A699-2A37-DD80D401B6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800" dirty="0"/>
              <a:t>Evoluzione in 3 sedute del versamento dopo 3 sedute di </a:t>
            </a:r>
            <a:r>
              <a:rPr lang="it-IT" sz="2800" dirty="0" err="1"/>
              <a:t>tecarterapia</a:t>
            </a:r>
            <a:r>
              <a:rPr lang="it-IT" sz="2800" dirty="0"/>
              <a:t> in dose </a:t>
            </a:r>
            <a:r>
              <a:rPr lang="it-IT" sz="2800" dirty="0" err="1"/>
              <a:t>subtermica</a:t>
            </a:r>
            <a:r>
              <a:rPr lang="it-IT" sz="2800" dirty="0"/>
              <a:t> ( capacitivo 0.5 % di 30 minuti diametro 65 mm ) </a:t>
            </a:r>
            <a:br>
              <a:rPr lang="it-IT" sz="2800" dirty="0"/>
            </a:br>
            <a:r>
              <a:rPr lang="it-IT" sz="2800" dirty="0"/>
              <a:t> 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9BF33BA8-8180-A2C7-1427-BF47B1B440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9613" y="1874835"/>
            <a:ext cx="3263503" cy="4351338"/>
          </a:xfr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EED1BCF9-D9C7-AD98-0921-42D4969EFC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4711" y="1874834"/>
            <a:ext cx="3503414" cy="4351339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BC6961D3-203B-DC4C-1977-ED5D6E6CF4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8523" y="1874833"/>
            <a:ext cx="3546872" cy="435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412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06B7590-35B4-00EE-61E9-5E955D56C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GESTIONE DELLA FASE SUB ACUTA 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38C60F0F-381F-CDE9-D195-B0AA451036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25296" y="492573"/>
            <a:ext cx="4410597" cy="5880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06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C1970413-34AE-699F-8A2A-84EAE93F8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AZIONE COMBINATA CAPACITIVO - RESISTIVO – CAPACITIVO </a:t>
            </a:r>
          </a:p>
        </p:txBody>
      </p:sp>
      <p:pic>
        <p:nvPicPr>
          <p:cNvPr id="4" name="Imagen 4">
            <a:extLst>
              <a:ext uri="{FF2B5EF4-FFF2-40B4-BE49-F238E27FC236}">
                <a16:creationId xmlns:a16="http://schemas.microsoft.com/office/drawing/2014/main" id="{9D57ED5E-9904-9ADA-6CA5-ABB22332A4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2392" t="18065" r="21196" b="48260"/>
          <a:stretch/>
        </p:blipFill>
        <p:spPr>
          <a:xfrm>
            <a:off x="643467" y="2041456"/>
            <a:ext cx="10905066" cy="366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561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CA4BD6EE-7B51-447C-AAB3-028B7A3E5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CA2CDE6C-5302-5E6A-D73E-571E19C0F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433387"/>
            <a:ext cx="5032744" cy="336564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100" dirty="0"/>
              <a:t>GESTIONE DELLE SEDUTE: UN POSSIBILE APPROCIO POTREBBE ESSERE 3 SEDUTE A GIORNI ALTERNI. ANCORA AMPIO SPAZIO SLLA SUBTERMIA, INIZIALE SPORT TERMICO CAPACITIVO.</a:t>
            </a:r>
            <a:br>
              <a:rPr lang="en-US" sz="2100" dirty="0"/>
            </a:br>
            <a:r>
              <a:rPr lang="en-US" sz="2100" dirty="0"/>
              <a:t>NB: UTILE CONTROLLO ECOGRAFICO.</a:t>
            </a:r>
            <a:br>
              <a:rPr lang="en-US" sz="2100" dirty="0"/>
            </a:br>
            <a:r>
              <a:rPr lang="en-US" sz="2100" dirty="0"/>
              <a:t>LA MIA ESPERIENZA IN QUETSA FASE MI PORTA A LOCALIZZARE IN RESISTIVO L’EFFETTO SUBTERMICO IN AREA DI LESIONE. </a:t>
            </a:r>
          </a:p>
        </p:txBody>
      </p:sp>
      <p:pic>
        <p:nvPicPr>
          <p:cNvPr id="6" name="Imagen 1" descr="Sin título-1.tif">
            <a:extLst>
              <a:ext uri="{FF2B5EF4-FFF2-40B4-BE49-F238E27FC236}">
                <a16:creationId xmlns:a16="http://schemas.microsoft.com/office/drawing/2014/main" id="{D269FC25-49E3-A0C8-45BD-CF3876E069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278" y="4301916"/>
            <a:ext cx="3251299" cy="1828856"/>
          </a:xfrm>
          <a:prstGeom prst="rect">
            <a:avLst/>
          </a:prstGeom>
        </p:spPr>
      </p:pic>
      <p:sp>
        <p:nvSpPr>
          <p:cNvPr id="21" name="sketch line">
            <a:extLst>
              <a:ext uri="{FF2B5EF4-FFF2-40B4-BE49-F238E27FC236}">
                <a16:creationId xmlns:a16="http://schemas.microsoft.com/office/drawing/2014/main" id="{6B5FF7CD-712E-4187-BFF5-B192FFB33A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4005089"/>
            <a:ext cx="4343400" cy="18288"/>
          </a:xfrm>
          <a:custGeom>
            <a:avLst/>
            <a:gdLst>
              <a:gd name="connsiteX0" fmla="*/ 0 w 4343400"/>
              <a:gd name="connsiteY0" fmla="*/ 0 h 18288"/>
              <a:gd name="connsiteX1" fmla="*/ 577052 w 4343400"/>
              <a:gd name="connsiteY1" fmla="*/ 0 h 18288"/>
              <a:gd name="connsiteX2" fmla="*/ 1067235 w 4343400"/>
              <a:gd name="connsiteY2" fmla="*/ 0 h 18288"/>
              <a:gd name="connsiteX3" fmla="*/ 1600853 w 4343400"/>
              <a:gd name="connsiteY3" fmla="*/ 0 h 18288"/>
              <a:gd name="connsiteX4" fmla="*/ 2264773 w 4343400"/>
              <a:gd name="connsiteY4" fmla="*/ 0 h 18288"/>
              <a:gd name="connsiteX5" fmla="*/ 2841825 w 4343400"/>
              <a:gd name="connsiteY5" fmla="*/ 0 h 18288"/>
              <a:gd name="connsiteX6" fmla="*/ 3375442 w 4343400"/>
              <a:gd name="connsiteY6" fmla="*/ 0 h 18288"/>
              <a:gd name="connsiteX7" fmla="*/ 4343400 w 4343400"/>
              <a:gd name="connsiteY7" fmla="*/ 0 h 18288"/>
              <a:gd name="connsiteX8" fmla="*/ 4343400 w 4343400"/>
              <a:gd name="connsiteY8" fmla="*/ 18288 h 18288"/>
              <a:gd name="connsiteX9" fmla="*/ 3722914 w 4343400"/>
              <a:gd name="connsiteY9" fmla="*/ 18288 h 18288"/>
              <a:gd name="connsiteX10" fmla="*/ 3189297 w 4343400"/>
              <a:gd name="connsiteY10" fmla="*/ 18288 h 18288"/>
              <a:gd name="connsiteX11" fmla="*/ 2481943 w 4343400"/>
              <a:gd name="connsiteY11" fmla="*/ 18288 h 18288"/>
              <a:gd name="connsiteX12" fmla="*/ 1904891 w 4343400"/>
              <a:gd name="connsiteY12" fmla="*/ 18288 h 18288"/>
              <a:gd name="connsiteX13" fmla="*/ 1414707 w 4343400"/>
              <a:gd name="connsiteY13" fmla="*/ 18288 h 18288"/>
              <a:gd name="connsiteX14" fmla="*/ 750788 w 4343400"/>
              <a:gd name="connsiteY14" fmla="*/ 18288 h 18288"/>
              <a:gd name="connsiteX15" fmla="*/ 0 w 4343400"/>
              <a:gd name="connsiteY15" fmla="*/ 18288 h 18288"/>
              <a:gd name="connsiteX16" fmla="*/ 0 w 43434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343400" h="18288" fill="none" extrusionOk="0">
                <a:moveTo>
                  <a:pt x="0" y="0"/>
                </a:moveTo>
                <a:cubicBezTo>
                  <a:pt x="233209" y="-19550"/>
                  <a:pt x="330816" y="19068"/>
                  <a:pt x="577052" y="0"/>
                </a:cubicBezTo>
                <a:cubicBezTo>
                  <a:pt x="823288" y="-19068"/>
                  <a:pt x="875077" y="10360"/>
                  <a:pt x="1067235" y="0"/>
                </a:cubicBezTo>
                <a:cubicBezTo>
                  <a:pt x="1259393" y="-10360"/>
                  <a:pt x="1410699" y="2939"/>
                  <a:pt x="1600853" y="0"/>
                </a:cubicBezTo>
                <a:cubicBezTo>
                  <a:pt x="1791007" y="-2939"/>
                  <a:pt x="2101644" y="-26225"/>
                  <a:pt x="2264773" y="0"/>
                </a:cubicBezTo>
                <a:cubicBezTo>
                  <a:pt x="2427902" y="26225"/>
                  <a:pt x="2690426" y="-27726"/>
                  <a:pt x="2841825" y="0"/>
                </a:cubicBezTo>
                <a:cubicBezTo>
                  <a:pt x="2993224" y="27726"/>
                  <a:pt x="3172320" y="-18569"/>
                  <a:pt x="3375442" y="0"/>
                </a:cubicBezTo>
                <a:cubicBezTo>
                  <a:pt x="3578564" y="18569"/>
                  <a:pt x="4003119" y="21909"/>
                  <a:pt x="4343400" y="0"/>
                </a:cubicBezTo>
                <a:cubicBezTo>
                  <a:pt x="4343798" y="7429"/>
                  <a:pt x="4343380" y="10822"/>
                  <a:pt x="4343400" y="18288"/>
                </a:cubicBezTo>
                <a:cubicBezTo>
                  <a:pt x="4109047" y="14709"/>
                  <a:pt x="3996986" y="7919"/>
                  <a:pt x="3722914" y="18288"/>
                </a:cubicBezTo>
                <a:cubicBezTo>
                  <a:pt x="3448842" y="28657"/>
                  <a:pt x="3340973" y="29252"/>
                  <a:pt x="3189297" y="18288"/>
                </a:cubicBezTo>
                <a:cubicBezTo>
                  <a:pt x="3037621" y="7324"/>
                  <a:pt x="2636891" y="-9539"/>
                  <a:pt x="2481943" y="18288"/>
                </a:cubicBezTo>
                <a:cubicBezTo>
                  <a:pt x="2326995" y="46115"/>
                  <a:pt x="2131632" y="740"/>
                  <a:pt x="1904891" y="18288"/>
                </a:cubicBezTo>
                <a:cubicBezTo>
                  <a:pt x="1678150" y="35836"/>
                  <a:pt x="1575362" y="-3381"/>
                  <a:pt x="1414707" y="18288"/>
                </a:cubicBezTo>
                <a:cubicBezTo>
                  <a:pt x="1254052" y="39957"/>
                  <a:pt x="1051093" y="-335"/>
                  <a:pt x="750788" y="18288"/>
                </a:cubicBezTo>
                <a:cubicBezTo>
                  <a:pt x="450483" y="36911"/>
                  <a:pt x="293781" y="22900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343400" h="18288" stroke="0" extrusionOk="0">
                <a:moveTo>
                  <a:pt x="0" y="0"/>
                </a:moveTo>
                <a:cubicBezTo>
                  <a:pt x="212719" y="-28531"/>
                  <a:pt x="340561" y="-1164"/>
                  <a:pt x="577052" y="0"/>
                </a:cubicBezTo>
                <a:cubicBezTo>
                  <a:pt x="813543" y="1164"/>
                  <a:pt x="866967" y="-9376"/>
                  <a:pt x="1067235" y="0"/>
                </a:cubicBezTo>
                <a:cubicBezTo>
                  <a:pt x="1267503" y="9376"/>
                  <a:pt x="1485778" y="-20470"/>
                  <a:pt x="1774589" y="0"/>
                </a:cubicBezTo>
                <a:cubicBezTo>
                  <a:pt x="2063400" y="20470"/>
                  <a:pt x="2090152" y="-14502"/>
                  <a:pt x="2351641" y="0"/>
                </a:cubicBezTo>
                <a:cubicBezTo>
                  <a:pt x="2613130" y="14502"/>
                  <a:pt x="2802864" y="19125"/>
                  <a:pt x="2928693" y="0"/>
                </a:cubicBezTo>
                <a:cubicBezTo>
                  <a:pt x="3054522" y="-19125"/>
                  <a:pt x="3482611" y="-2038"/>
                  <a:pt x="3636046" y="0"/>
                </a:cubicBezTo>
                <a:cubicBezTo>
                  <a:pt x="3789481" y="2038"/>
                  <a:pt x="4012363" y="973"/>
                  <a:pt x="4343400" y="0"/>
                </a:cubicBezTo>
                <a:cubicBezTo>
                  <a:pt x="4342514" y="5429"/>
                  <a:pt x="4344221" y="14046"/>
                  <a:pt x="4343400" y="18288"/>
                </a:cubicBezTo>
                <a:cubicBezTo>
                  <a:pt x="4078870" y="-6138"/>
                  <a:pt x="4015967" y="29658"/>
                  <a:pt x="3809782" y="18288"/>
                </a:cubicBezTo>
                <a:cubicBezTo>
                  <a:pt x="3603597" y="6918"/>
                  <a:pt x="3495552" y="24439"/>
                  <a:pt x="3189297" y="18288"/>
                </a:cubicBezTo>
                <a:cubicBezTo>
                  <a:pt x="2883042" y="12137"/>
                  <a:pt x="2850610" y="32583"/>
                  <a:pt x="2568811" y="18288"/>
                </a:cubicBezTo>
                <a:cubicBezTo>
                  <a:pt x="2287012" y="3993"/>
                  <a:pt x="2279820" y="23580"/>
                  <a:pt x="1991759" y="18288"/>
                </a:cubicBezTo>
                <a:cubicBezTo>
                  <a:pt x="1703698" y="12996"/>
                  <a:pt x="1616455" y="23157"/>
                  <a:pt x="1284405" y="18288"/>
                </a:cubicBezTo>
                <a:cubicBezTo>
                  <a:pt x="952355" y="13419"/>
                  <a:pt x="783530" y="16053"/>
                  <a:pt x="577052" y="18288"/>
                </a:cubicBezTo>
                <a:cubicBezTo>
                  <a:pt x="370574" y="20523"/>
                  <a:pt x="173929" y="519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A6B518D1-AE10-955B-0C6F-7357030CE5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9452"/>
          <a:stretch/>
        </p:blipFill>
        <p:spPr>
          <a:xfrm>
            <a:off x="6779670" y="842732"/>
            <a:ext cx="3512720" cy="517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281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765BAB74-505A-4550-8876-B46CA6EBE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GESTIONE DELLA FASE FUNZIONALE 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2C501585-D4E0-940C-1768-1FCFE206B4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25296" y="311449"/>
            <a:ext cx="4546440" cy="606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472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AADD842-7469-481F-AEF2-DDA7D3A9AB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" y="0"/>
            <a:ext cx="12191990" cy="235867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6BBA2CB-95BF-35B0-9BF0-D4511C2EB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5558" y="637763"/>
            <a:ext cx="9889797" cy="141314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SPAZIO A CAPACITIVO E RESISTIVO TERMICO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058847-87A2-48B5-B733-C9FC6F0FF7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358676"/>
            <a:ext cx="12191990" cy="45454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CE886A-266A-45DB-B141-3271799F49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6851" y="2893697"/>
            <a:ext cx="457200" cy="457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n 6">
            <a:extLst>
              <a:ext uri="{FF2B5EF4-FFF2-40B4-BE49-F238E27FC236}">
                <a16:creationId xmlns:a16="http://schemas.microsoft.com/office/drawing/2014/main" id="{22645738-7083-1CFB-01B9-2FF646C5DE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978" t="18251" r="21268" b="52593"/>
          <a:stretch/>
        </p:blipFill>
        <p:spPr>
          <a:xfrm>
            <a:off x="438165" y="2688670"/>
            <a:ext cx="11315659" cy="3531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6606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211</Words>
  <Application>Microsoft Office PowerPoint</Application>
  <PresentationFormat>Widescreen</PresentationFormat>
  <Paragraphs>16</Paragraphs>
  <Slides>10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Tema di Office</vt:lpstr>
      <vt:lpstr>TRATTAMENTO DELLE LESIONI MUSCOLARI CON TECARTERAPIA</vt:lpstr>
      <vt:lpstr>GESTIONE DELLA FASE ACUTA</vt:lpstr>
      <vt:lpstr>Ampio spazio alla modalità capacitiva. Obiettivo principale drenaggio in totale modalità subtermica, gestione delle sedute ravvicinate anche di breve durata.</vt:lpstr>
      <vt:lpstr>Evoluzione in 3 sedute del versamento dopo 3 sedute di tecarterapia in dose subtermica ( capacitivo 0.5 % di 30 minuti diametro 65 mm )   </vt:lpstr>
      <vt:lpstr>GESTIONE DELLA FASE SUB ACUTA </vt:lpstr>
      <vt:lpstr>AZIONE COMBINATA CAPACITIVO - RESISTIVO – CAPACITIVO </vt:lpstr>
      <vt:lpstr>GESTIONE DELLE SEDUTE: UN POSSIBILE APPROCIO POTREBBE ESSERE 3 SEDUTE A GIORNI ALTERNI. ANCORA AMPIO SPAZIO SLLA SUBTERMIA, INIZIALE SPORT TERMICO CAPACITIVO. NB: UTILE CONTROLLO ECOGRAFICO. LA MIA ESPERIENZA IN QUETSA FASE MI PORTA A LOCALIZZARE IN RESISTIVO L’EFFETTO SUBTERMICO IN AREA DI LESIONE. </vt:lpstr>
      <vt:lpstr>GESTIONE DELLA FASE FUNZIONALE </vt:lpstr>
      <vt:lpstr>SPAZIO A CAPACITIVO E RESISTIVO TERMICO</vt:lpstr>
      <vt:lpstr>QUANTE SEDUTE E COME ORGANIZZARLE: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TRATTAMENTO DELLE LESIONI MUSCOLARI CON TECARTERAPIA</dc:title>
  <dc:creator>Alessandro Visconti</dc:creator>
  <cp:lastModifiedBy>videorent vr</cp:lastModifiedBy>
  <cp:revision>2</cp:revision>
  <dcterms:created xsi:type="dcterms:W3CDTF">2024-05-19T13:04:51Z</dcterms:created>
  <dcterms:modified xsi:type="dcterms:W3CDTF">2024-05-22T08:57:37Z</dcterms:modified>
</cp:coreProperties>
</file>