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notesMasterIdLst>
    <p:notesMasterId r:id="rId41"/>
  </p:notesMasterIdLst>
  <p:sldIdLst>
    <p:sldId id="576" r:id="rId2"/>
    <p:sldId id="303" r:id="rId3"/>
    <p:sldId id="589" r:id="rId4"/>
    <p:sldId id="283" r:id="rId5"/>
    <p:sldId id="590" r:id="rId6"/>
    <p:sldId id="593" r:id="rId7"/>
    <p:sldId id="599" r:id="rId8"/>
    <p:sldId id="601" r:id="rId9"/>
    <p:sldId id="595" r:id="rId10"/>
    <p:sldId id="596" r:id="rId11"/>
    <p:sldId id="600" r:id="rId12"/>
    <p:sldId id="598" r:id="rId13"/>
    <p:sldId id="289" r:id="rId14"/>
    <p:sldId id="293" r:id="rId15"/>
    <p:sldId id="504" r:id="rId16"/>
    <p:sldId id="486" r:id="rId17"/>
    <p:sldId id="588" r:id="rId18"/>
    <p:sldId id="586" r:id="rId19"/>
    <p:sldId id="305" r:id="rId20"/>
    <p:sldId id="569" r:id="rId21"/>
    <p:sldId id="565" r:id="rId22"/>
    <p:sldId id="587" r:id="rId23"/>
    <p:sldId id="594" r:id="rId24"/>
    <p:sldId id="391" r:id="rId25"/>
    <p:sldId id="393" r:id="rId26"/>
    <p:sldId id="396" r:id="rId27"/>
    <p:sldId id="397" r:id="rId28"/>
    <p:sldId id="400" r:id="rId29"/>
    <p:sldId id="402" r:id="rId30"/>
    <p:sldId id="404" r:id="rId31"/>
    <p:sldId id="553" r:id="rId32"/>
    <p:sldId id="318" r:id="rId33"/>
    <p:sldId id="323" r:id="rId34"/>
    <p:sldId id="554" r:id="rId35"/>
    <p:sldId id="555" r:id="rId36"/>
    <p:sldId id="556" r:id="rId37"/>
    <p:sldId id="579" r:id="rId38"/>
    <p:sldId id="537" r:id="rId39"/>
    <p:sldId id="558" r:id="rId40"/>
  </p:sldIdLst>
  <p:sldSz cx="12192000" cy="6858000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n messineo" initials="im" lastIdx="1" clrIdx="0">
    <p:extLst>
      <p:ext uri="{19B8F6BF-5375-455C-9EA6-DF929625EA0E}">
        <p15:presenceInfo xmlns:p15="http://schemas.microsoft.com/office/powerpoint/2012/main" userId="6a22153e08ae1d5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87"/>
    <p:restoredTop sz="93579"/>
  </p:normalViewPr>
  <p:slideViewPr>
    <p:cSldViewPr snapToGrid="0" snapToObjects="1">
      <p:cViewPr varScale="1">
        <p:scale>
          <a:sx n="96" d="100"/>
          <a:sy n="96" d="100"/>
        </p:scale>
        <p:origin x="1536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4D9AAA8-5130-4369-9DF1-EBCE17024C03}" type="datetimeFigureOut">
              <a:rPr lang="it-IT"/>
              <a:pPr>
                <a:defRPr/>
              </a:pPr>
              <a:t>29/07/24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2FF35F1-192B-4589-92B4-CFF951E8B47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3">
            <a:extLst>
              <a:ext uri="{FF2B5EF4-FFF2-40B4-BE49-F238E27FC236}">
                <a16:creationId xmlns:a16="http://schemas.microsoft.com/office/drawing/2014/main" id="{20F15697-E92E-E004-C54D-4C9093D6A9B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fld id="{D62D2BCC-5645-CE4D-BEE2-1C8A0589AE0D}" type="slidenum">
              <a:rPr lang="it-IT" altLang="it-IT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86019" name="Text Box 1">
            <a:extLst>
              <a:ext uri="{FF2B5EF4-FFF2-40B4-BE49-F238E27FC236}">
                <a16:creationId xmlns:a16="http://schemas.microsoft.com/office/drawing/2014/main" id="{BF9F6C6D-7A3A-0499-1849-9A1A42B909E1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20" name="Text Box 2">
            <a:extLst>
              <a:ext uri="{FF2B5EF4-FFF2-40B4-BE49-F238E27FC236}">
                <a16:creationId xmlns:a16="http://schemas.microsoft.com/office/drawing/2014/main" id="{1E58F075-23D0-F667-5D72-BDF71BCD87F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0594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13">
            <a:extLst>
              <a:ext uri="{FF2B5EF4-FFF2-40B4-BE49-F238E27FC236}">
                <a16:creationId xmlns:a16="http://schemas.microsoft.com/office/drawing/2014/main" id="{113F242B-E891-304C-91ED-F2E2741D4C2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fld id="{0AE82E3E-D38E-7D4A-A60E-0B030B5300E8}" type="slidenum">
              <a:rPr lang="it-IT" altLang="it-IT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19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90115" name="Text Box 1">
            <a:extLst>
              <a:ext uri="{FF2B5EF4-FFF2-40B4-BE49-F238E27FC236}">
                <a16:creationId xmlns:a16="http://schemas.microsoft.com/office/drawing/2014/main" id="{5619C6C9-8222-C702-483C-4804C3C37395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85800"/>
            <a:ext cx="608488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6" name="Text Box 2">
            <a:extLst>
              <a:ext uri="{FF2B5EF4-FFF2-40B4-BE49-F238E27FC236}">
                <a16:creationId xmlns:a16="http://schemas.microsoft.com/office/drawing/2014/main" id="{3AA75270-5BE1-1FF4-50A6-2A3F3151028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1638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7378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607175"/>
            <a:ext cx="121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rafik 9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621838" y="6130925"/>
            <a:ext cx="24415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4F5F43A-5F58-440D-93B1-0FEE6711B417}" type="datetimeFigureOut">
              <a:rPr lang="it-IT"/>
              <a:pPr>
                <a:defRPr/>
              </a:pPr>
              <a:t>29/07/24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B574BD9-51C9-4723-B475-5DA446DB35E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676D61C-E7E3-47C7-A407-85DCC628D714}" type="datetimeFigureOut">
              <a:rPr lang="it-IT"/>
              <a:pPr>
                <a:defRPr/>
              </a:pPr>
              <a:t>29/07/24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02B6C04-92DC-4826-AFFE-538409B153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4"/>
          <p:cNvSpPr>
            <a:spLocks noGrp="1"/>
          </p:cNvSpPr>
          <p:nvPr>
            <p:ph type="ftr" sz="quarter" idx="10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egnaposto numero diapositiva 5"/>
          <p:cNvSpPr>
            <a:spLocks noGrp="1"/>
          </p:cNvSpPr>
          <p:nvPr>
            <p:ph type="sldNum" sz="quarter" idx="11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05BE1D1-C948-4161-A19A-0E3FEC598AB3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380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6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6607175"/>
            <a:ext cx="121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Grafik 7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9656763" y="6130925"/>
            <a:ext cx="24415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79" r:id="rId3"/>
    <p:sldLayoutId id="2147483682" r:id="rId4"/>
    <p:sldLayoutId id="2147483684" r:id="rId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Immagin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9537" y="140851"/>
            <a:ext cx="6270625" cy="626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3900488" y="5084763"/>
            <a:ext cx="37687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Riccione   22-05-2024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793D663-0262-EF6E-469B-5F79FCAF11F7}"/>
              </a:ext>
            </a:extLst>
          </p:cNvPr>
          <p:cNvSpPr txBox="1"/>
          <p:nvPr/>
        </p:nvSpPr>
        <p:spPr>
          <a:xfrm>
            <a:off x="3480329" y="2629038"/>
            <a:ext cx="3736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    Tendinopatie </a:t>
            </a:r>
            <a:r>
              <a:rPr lang="it-IT" dirty="0" err="1"/>
              <a:t>calcifiche</a:t>
            </a:r>
            <a:r>
              <a:rPr lang="it-IT" dirty="0"/>
              <a:t> e non</a:t>
            </a:r>
          </a:p>
          <a:p>
            <a:r>
              <a:rPr lang="it-IT" dirty="0"/>
              <a:t> Trattamento con onde d’urto focali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B2FBBD-C460-7F8E-8ECA-2D962E3E5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153430DA-67C7-A53B-6238-FD4EBD822D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26"/>
          <a:stretch/>
        </p:blipFill>
        <p:spPr bwMode="auto">
          <a:xfrm>
            <a:off x="4536821" y="1825625"/>
            <a:ext cx="3118357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148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83ACED-033C-1DB3-0A23-74487AE3F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B7F6452-D107-80F1-3FDF-8AD6D1713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Eseguite 3 sedute a cadenza settimanale</a:t>
            </a:r>
          </a:p>
          <a:p>
            <a:r>
              <a:rPr lang="it-IT" dirty="0"/>
              <a:t>Dopo 1 mese controllo</a:t>
            </a:r>
          </a:p>
          <a:p>
            <a:r>
              <a:rPr lang="it-IT" dirty="0"/>
              <a:t>Migliorato ROM </a:t>
            </a:r>
          </a:p>
          <a:p>
            <a:r>
              <a:rPr lang="it-IT" dirty="0"/>
              <a:t>Dolore VAS</a:t>
            </a:r>
          </a:p>
        </p:txBody>
      </p:sp>
    </p:spTree>
    <p:extLst>
      <p:ext uri="{BB962C8B-B14F-4D97-AF65-F5344CB8AC3E}">
        <p14:creationId xmlns:p14="http://schemas.microsoft.com/office/powerpoint/2010/main" val="3452003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erade Verbindung mit Pfeil 6"/>
          <p:cNvCxnSpPr/>
          <p:nvPr/>
        </p:nvCxnSpPr>
        <p:spPr bwMode="auto">
          <a:xfrm flipV="1">
            <a:off x="622300" y="1630363"/>
            <a:ext cx="0" cy="36734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 bwMode="auto">
          <a:xfrm flipV="1">
            <a:off x="633413" y="5303838"/>
            <a:ext cx="7758112" cy="7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 bwMode="auto">
          <a:xfrm>
            <a:off x="1100138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 bwMode="auto">
          <a:xfrm>
            <a:off x="1493838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 bwMode="auto">
          <a:xfrm>
            <a:off x="1890713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 bwMode="auto">
          <a:xfrm>
            <a:off x="2287588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 bwMode="auto">
          <a:xfrm>
            <a:off x="2684463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 bwMode="auto">
          <a:xfrm>
            <a:off x="4506913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972" name="Textfeld 20"/>
          <p:cNvSpPr txBox="1">
            <a:spLocks noChangeArrowheads="1"/>
          </p:cNvSpPr>
          <p:nvPr/>
        </p:nvSpPr>
        <p:spPr bwMode="auto">
          <a:xfrm>
            <a:off x="860425" y="4727575"/>
            <a:ext cx="555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0,2</a:t>
            </a:r>
          </a:p>
        </p:txBody>
      </p:sp>
      <p:sp>
        <p:nvSpPr>
          <p:cNvPr id="40973" name="Textfeld 21"/>
          <p:cNvSpPr txBox="1">
            <a:spLocks noChangeArrowheads="1"/>
          </p:cNvSpPr>
          <p:nvPr/>
        </p:nvSpPr>
        <p:spPr bwMode="auto">
          <a:xfrm>
            <a:off x="2446338" y="4749800"/>
            <a:ext cx="5540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1,0</a:t>
            </a:r>
          </a:p>
        </p:txBody>
      </p:sp>
      <p:sp>
        <p:nvSpPr>
          <p:cNvPr id="40974" name="Textfeld 22"/>
          <p:cNvSpPr txBox="1">
            <a:spLocks noChangeArrowheads="1"/>
          </p:cNvSpPr>
          <p:nvPr/>
        </p:nvSpPr>
        <p:spPr bwMode="auto">
          <a:xfrm>
            <a:off x="4268788" y="4749800"/>
            <a:ext cx="7143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2,0</a:t>
            </a:r>
          </a:p>
        </p:txBody>
      </p:sp>
      <p:sp>
        <p:nvSpPr>
          <p:cNvPr id="40975" name="Textfeld 23"/>
          <p:cNvSpPr txBox="1">
            <a:spLocks noChangeArrowheads="1"/>
          </p:cNvSpPr>
          <p:nvPr/>
        </p:nvSpPr>
        <p:spPr bwMode="auto">
          <a:xfrm>
            <a:off x="6884988" y="5303838"/>
            <a:ext cx="16652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ED  MJ/mm</a:t>
            </a:r>
            <a:r>
              <a:rPr lang="de-DE" altLang="it-IT" sz="1600" baseline="30000">
                <a:solidFill>
                  <a:schemeClr val="accent1"/>
                </a:solidFill>
                <a:latin typeface="Calibri" pitchFamily="34" charset="0"/>
              </a:rPr>
              <a:t>2</a:t>
            </a:r>
          </a:p>
        </p:txBody>
      </p:sp>
      <p:cxnSp>
        <p:nvCxnSpPr>
          <p:cNvPr id="26" name="Gerade Verbindung 25"/>
          <p:cNvCxnSpPr/>
          <p:nvPr/>
        </p:nvCxnSpPr>
        <p:spPr bwMode="auto">
          <a:xfrm>
            <a:off x="1306513" y="5303838"/>
            <a:ext cx="0" cy="523875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ichtungspfeil 26"/>
          <p:cNvSpPr/>
          <p:nvPr/>
        </p:nvSpPr>
        <p:spPr bwMode="auto">
          <a:xfrm>
            <a:off x="1416050" y="5735638"/>
            <a:ext cx="3567113" cy="14446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8" name="Richtungspfeil 27"/>
          <p:cNvSpPr/>
          <p:nvPr/>
        </p:nvSpPr>
        <p:spPr bwMode="auto">
          <a:xfrm rot="10800000">
            <a:off x="622300" y="5735638"/>
            <a:ext cx="625475" cy="14446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979" name="Textfeld 28"/>
          <p:cNvSpPr txBox="1">
            <a:spLocks noChangeArrowheads="1"/>
          </p:cNvSpPr>
          <p:nvPr/>
        </p:nvSpPr>
        <p:spPr bwMode="auto">
          <a:xfrm>
            <a:off x="1812925" y="5930900"/>
            <a:ext cx="3170238" cy="5857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Alta</a:t>
            </a:r>
          </a:p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energi</a:t>
            </a:r>
            <a:r>
              <a:rPr lang="de-DE" altLang="it-IT" sz="1600" b="1">
                <a:solidFill>
                  <a:srgbClr val="1C4696"/>
                </a:solidFill>
                <a:latin typeface="Calibri" pitchFamily="34" charset="0"/>
              </a:rPr>
              <a:t>a</a:t>
            </a:r>
          </a:p>
        </p:txBody>
      </p:sp>
      <p:sp>
        <p:nvSpPr>
          <p:cNvPr id="40980" name="Textfeld 29"/>
          <p:cNvSpPr txBox="1">
            <a:spLocks noChangeArrowheads="1"/>
          </p:cNvSpPr>
          <p:nvPr/>
        </p:nvSpPr>
        <p:spPr bwMode="auto">
          <a:xfrm>
            <a:off x="334963" y="5930900"/>
            <a:ext cx="882650" cy="5857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Bassa</a:t>
            </a:r>
          </a:p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energia</a:t>
            </a:r>
          </a:p>
        </p:txBody>
      </p:sp>
      <p:sp>
        <p:nvSpPr>
          <p:cNvPr id="31" name="Pfeil nach links und rechts 30"/>
          <p:cNvSpPr/>
          <p:nvPr/>
        </p:nvSpPr>
        <p:spPr bwMode="auto">
          <a:xfrm>
            <a:off x="622300" y="2359025"/>
            <a:ext cx="1030288" cy="21590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Pfeil nach links und rechts 31"/>
          <p:cNvSpPr/>
          <p:nvPr/>
        </p:nvSpPr>
        <p:spPr bwMode="auto">
          <a:xfrm>
            <a:off x="781050" y="2927350"/>
            <a:ext cx="1428750" cy="21590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3" name="Pfeil nach links und rechts 32"/>
          <p:cNvSpPr/>
          <p:nvPr/>
        </p:nvSpPr>
        <p:spPr bwMode="auto">
          <a:xfrm>
            <a:off x="1100138" y="3503613"/>
            <a:ext cx="1662112" cy="21590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4" name="Pfeil nach links und rechts 33"/>
          <p:cNvSpPr/>
          <p:nvPr/>
        </p:nvSpPr>
        <p:spPr bwMode="auto">
          <a:xfrm>
            <a:off x="2287588" y="3997325"/>
            <a:ext cx="2298700" cy="252413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985" name="Textfeld 35"/>
          <p:cNvSpPr txBox="1">
            <a:spLocks noChangeArrowheads="1"/>
          </p:cNvSpPr>
          <p:nvPr/>
        </p:nvSpPr>
        <p:spPr bwMode="auto">
          <a:xfrm>
            <a:off x="1652588" y="2290763"/>
            <a:ext cx="2481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Rigenerazione tissutale  </a:t>
            </a:r>
          </a:p>
        </p:txBody>
      </p:sp>
      <p:sp>
        <p:nvSpPr>
          <p:cNvPr id="40986" name="Textfeld 36"/>
          <p:cNvSpPr txBox="1">
            <a:spLocks noChangeArrowheads="1"/>
          </p:cNvSpPr>
          <p:nvPr/>
        </p:nvSpPr>
        <p:spPr bwMode="auto">
          <a:xfrm>
            <a:off x="2208213" y="2844800"/>
            <a:ext cx="1925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Terapia del dolore</a:t>
            </a:r>
          </a:p>
        </p:txBody>
      </p:sp>
      <p:sp>
        <p:nvSpPr>
          <p:cNvPr id="40987" name="Textfeld 37"/>
          <p:cNvSpPr txBox="1">
            <a:spLocks noChangeArrowheads="1"/>
          </p:cNvSpPr>
          <p:nvPr/>
        </p:nvSpPr>
        <p:spPr bwMode="auto">
          <a:xfrm>
            <a:off x="2762250" y="3411538"/>
            <a:ext cx="2379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Non-unions</a:t>
            </a:r>
          </a:p>
        </p:txBody>
      </p:sp>
      <p:sp>
        <p:nvSpPr>
          <p:cNvPr id="40988" name="Textfeld 38"/>
          <p:cNvSpPr txBox="1">
            <a:spLocks noChangeArrowheads="1"/>
          </p:cNvSpPr>
          <p:nvPr/>
        </p:nvSpPr>
        <p:spPr bwMode="auto">
          <a:xfrm>
            <a:off x="4625975" y="3911600"/>
            <a:ext cx="1123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Litotrissia</a:t>
            </a:r>
          </a:p>
        </p:txBody>
      </p:sp>
      <p:sp>
        <p:nvSpPr>
          <p:cNvPr id="2" name="Rettangolo arrotondato 1"/>
          <p:cNvSpPr/>
          <p:nvPr/>
        </p:nvSpPr>
        <p:spPr>
          <a:xfrm>
            <a:off x="574675" y="193675"/>
            <a:ext cx="11261725" cy="1122363"/>
          </a:xfrm>
          <a:prstGeom prst="roundRect">
            <a:avLst>
              <a:gd name="adj" fmla="val 5508"/>
            </a:avLst>
          </a:prstGeom>
          <a:noFill/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1017588" y="501650"/>
            <a:ext cx="105425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dirty="0">
                <a:solidFill>
                  <a:schemeClr val="accent1"/>
                </a:solidFill>
                <a:latin typeface="+mj-lt"/>
                <a:cs typeface="+mn-cs"/>
              </a:rPr>
              <a:t>Densità di energia &amp; reazioni corporee</a:t>
            </a:r>
          </a:p>
        </p:txBody>
      </p:sp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4083050" y="2265363"/>
            <a:ext cx="714375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ESWT</a:t>
            </a:r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4083050" y="2844800"/>
            <a:ext cx="7159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ESWT</a:t>
            </a:r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4083050" y="3408363"/>
            <a:ext cx="7159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ESWT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5749925" y="3908425"/>
            <a:ext cx="701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ESWL</a:t>
            </a:r>
          </a:p>
        </p:txBody>
      </p:sp>
    </p:spTree>
    <p:extLst>
      <p:ext uri="{BB962C8B-B14F-4D97-AF65-F5344CB8AC3E}">
        <p14:creationId xmlns:p14="http://schemas.microsoft.com/office/powerpoint/2010/main" val="13042170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/>
      <p:bldP spid="40973" grpId="0"/>
      <p:bldP spid="40974" grpId="0"/>
      <p:bldP spid="40975" grpId="0"/>
      <p:bldP spid="27" grpId="0" animBg="1"/>
      <p:bldP spid="28" grpId="0" animBg="1"/>
      <p:bldP spid="40979" grpId="0" animBg="1"/>
      <p:bldP spid="40980" grpId="0" animBg="1"/>
      <p:bldP spid="31" grpId="0" animBg="1"/>
      <p:bldP spid="32" grpId="0" animBg="1"/>
      <p:bldP spid="33" grpId="0" animBg="1"/>
      <p:bldP spid="34" grpId="0" animBg="1"/>
      <p:bldP spid="40985" grpId="0"/>
      <p:bldP spid="40986" grpId="0"/>
      <p:bldP spid="40987" grpId="0"/>
      <p:bldP spid="40988" grpId="0"/>
      <p:bldP spid="4" grpId="0"/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1C8D94BB-FAC9-B791-A1D5-37E4A9558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2710" y="1115661"/>
            <a:ext cx="8986580" cy="650311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base alla mia esperienza personale, oggi propongo sempre 2 cicli di terapia a distanza di un mese uno dall’altro  </a:t>
            </a:r>
          </a:p>
          <a:p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quanto concerne le altre indicazioni terapeutiche, in linea generale 3 sedute a distanza di una settimana una dall’altra sono sufficienti.</a:t>
            </a:r>
          </a:p>
          <a:p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1353DFB-EC9A-5D49-B5EC-975B23EF1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8730"/>
            <a:ext cx="12192000" cy="25082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B757507-1109-1044-9814-52E97EB02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278" y="6113833"/>
            <a:ext cx="2441729" cy="46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73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1C8D94BB-FAC9-B791-A1D5-37E4A9558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11086"/>
            <a:ext cx="12192000" cy="3145547"/>
          </a:xfrm>
        </p:spPr>
        <p:txBody>
          <a:bodyPr>
            <a:normAutofit/>
          </a:bodyPr>
          <a:lstStyle/>
          <a:p>
            <a:r>
              <a:rPr lang="it-IT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Nel settaggio dello strumento dobbiamo tenere in considerazione alcuni elementi principali:</a:t>
            </a:r>
          </a:p>
          <a:p>
            <a:endParaRPr lang="it-IT" sz="2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profondità del tessuto target </a:t>
            </a:r>
            <a:r>
              <a:rPr lang="it-IT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(scelta del gel </a:t>
            </a:r>
            <a:r>
              <a:rPr lang="it-IT" sz="1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</a:t>
            </a:r>
            <a:r>
              <a:rPr lang="it-IT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distretto anatomico che dobbiamo trattare e le relative porzioni di tessuto </a:t>
            </a:r>
            <a:r>
              <a:rPr lang="it-IT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(scelta della fonte terapeutica)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tipo di fonte che stiamo utilizzando, la dimensione del fuoco e il suo orientamento </a:t>
            </a:r>
            <a:r>
              <a:rPr lang="it-IT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(scelta in funzione dell’anatomia)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1353DFB-EC9A-5D49-B5EC-975B23EF1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8730"/>
            <a:ext cx="12192000" cy="25082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B757507-1109-1044-9814-52E97EB02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278" y="6113833"/>
            <a:ext cx="2441729" cy="46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41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1353DFB-EC9A-5D49-B5EC-975B23EF1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8730"/>
            <a:ext cx="12192000" cy="25082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B757507-1109-1044-9814-52E97EB02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278" y="6113833"/>
            <a:ext cx="2441729" cy="463792"/>
          </a:xfrm>
          <a:prstGeom prst="rect">
            <a:avLst/>
          </a:prstGeom>
        </p:spPr>
      </p:pic>
      <p:sp>
        <p:nvSpPr>
          <p:cNvPr id="4" name="Sottotitolo 3">
            <a:extLst>
              <a:ext uri="{FF2B5EF4-FFF2-40B4-BE49-F238E27FC236}">
                <a16:creationId xmlns:a16="http://schemas.microsoft.com/office/drawing/2014/main" id="{23644E05-8115-712C-32AD-BFDC099D7C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2329" y="713258"/>
            <a:ext cx="10069286" cy="1338120"/>
          </a:xfrm>
        </p:spPr>
        <p:txBody>
          <a:bodyPr>
            <a:normAutofit/>
          </a:bodyPr>
          <a:lstStyle/>
          <a:p>
            <a:r>
              <a:rPr lang="it-IT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 effettuare il puntamento</a:t>
            </a:r>
          </a:p>
          <a:p>
            <a:r>
              <a:rPr lang="it-IT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Extended treatment o trattamento esteso</a:t>
            </a:r>
          </a:p>
          <a:p>
            <a:endParaRPr lang="it-IT" sz="1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magine 11" descr="Immagine che contiene diagramma, testo, linea&#10;&#10;Descrizione generata automaticamente">
            <a:extLst>
              <a:ext uri="{FF2B5EF4-FFF2-40B4-BE49-F238E27FC236}">
                <a16:creationId xmlns:a16="http://schemas.microsoft.com/office/drawing/2014/main" id="{A8CE3090-FCE8-A719-AD78-B40C7AC95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1849120"/>
            <a:ext cx="7772400" cy="343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384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1353DFB-EC9A-5D49-B5EC-975B23EF1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8730"/>
            <a:ext cx="12192000" cy="25082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B757507-1109-1044-9814-52E97EB02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278" y="6113833"/>
            <a:ext cx="2441729" cy="46379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94CD2A6-8E0C-4E3F-1A4F-781FDD9C1349}"/>
              </a:ext>
            </a:extLst>
          </p:cNvPr>
          <p:cNvSpPr txBox="1"/>
          <p:nvPr/>
        </p:nvSpPr>
        <p:spPr>
          <a:xfrm>
            <a:off x="2108368" y="767189"/>
            <a:ext cx="79752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Diagnosi differenziale</a:t>
            </a:r>
          </a:p>
          <a:p>
            <a:pPr algn="ctr"/>
            <a:endParaRPr lang="it-IT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D009612-10B6-D128-EBA4-5364173674E0}"/>
              </a:ext>
            </a:extLst>
          </p:cNvPr>
          <p:cNvSpPr txBox="1"/>
          <p:nvPr/>
        </p:nvSpPr>
        <p:spPr>
          <a:xfrm>
            <a:off x="1600200" y="1920240"/>
            <a:ext cx="9098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chemeClr val="bg1">
                    <a:lumMod val="50000"/>
                  </a:schemeClr>
                </a:solidFill>
                <a:effectLst/>
                <a:latin typeface="MicrosoftSansSerif" panose="020B0604020202020204" pitchFamily="34" charset="0"/>
              </a:rPr>
              <a:t>Poiché la tendinopatia calcifica della spalla può presentare i sintomi di quasi tutti i disturbi della spalla, è importante fare una diagnosi differenziale per escludere le seguenti patologie: </a:t>
            </a:r>
          </a:p>
          <a:p>
            <a:endParaRPr lang="it-IT" dirty="0">
              <a:solidFill>
                <a:srgbClr val="0070C0"/>
              </a:solidFill>
            </a:endParaRPr>
          </a:p>
          <a:p>
            <a:r>
              <a:rPr lang="it-IT" dirty="0" err="1">
                <a:solidFill>
                  <a:srgbClr val="0070C0"/>
                </a:solidFill>
                <a:latin typeface="MicrosoftSansSerif" panose="020B0604020202020204" pitchFamily="34" charset="0"/>
              </a:rPr>
              <a:t>C</a:t>
            </a:r>
            <a:r>
              <a:rPr lang="it-IT" sz="1800" dirty="0" err="1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apsulite</a:t>
            </a:r>
            <a:r>
              <a:rPr lang="it-IT" sz="1800" dirty="0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 adesiva </a:t>
            </a:r>
            <a:endParaRPr lang="it-IT" sz="1800" dirty="0">
              <a:solidFill>
                <a:srgbClr val="0070C0"/>
              </a:solidFill>
              <a:effectLst/>
              <a:latin typeface="Dax"/>
            </a:endParaRPr>
          </a:p>
          <a:p>
            <a:r>
              <a:rPr lang="it-IT" sz="1800" dirty="0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 </a:t>
            </a:r>
            <a:endParaRPr lang="it-IT" sz="1800" dirty="0">
              <a:solidFill>
                <a:srgbClr val="0070C0"/>
              </a:solidFill>
              <a:effectLst/>
              <a:latin typeface="Dax"/>
            </a:endParaRPr>
          </a:p>
          <a:p>
            <a:r>
              <a:rPr lang="it-IT" dirty="0" err="1">
                <a:solidFill>
                  <a:srgbClr val="0070C0"/>
                </a:solidFill>
                <a:latin typeface="MicrosoftSansSerif" panose="020B0604020202020204" pitchFamily="34" charset="0"/>
              </a:rPr>
              <a:t>R</a:t>
            </a:r>
            <a:r>
              <a:rPr lang="it-IT" sz="1800" dirty="0" err="1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adicolopatia</a:t>
            </a:r>
            <a:r>
              <a:rPr lang="it-IT" sz="1800" dirty="0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 </a:t>
            </a:r>
            <a:endParaRPr lang="it-IT" sz="1800" dirty="0">
              <a:solidFill>
                <a:srgbClr val="0070C0"/>
              </a:solidFill>
              <a:effectLst/>
              <a:latin typeface="Dax"/>
            </a:endParaRPr>
          </a:p>
          <a:p>
            <a:endParaRPr lang="it-IT" sz="1800" dirty="0">
              <a:solidFill>
                <a:srgbClr val="0070C0"/>
              </a:solidFill>
              <a:effectLst/>
              <a:latin typeface="MicrosoftSansSerif" panose="020B0604020202020204" pitchFamily="34" charset="0"/>
            </a:endParaRPr>
          </a:p>
          <a:p>
            <a:r>
              <a:rPr lang="it-IT" dirty="0">
                <a:solidFill>
                  <a:srgbClr val="0070C0"/>
                </a:solidFill>
                <a:latin typeface="MicrosoftSansSerif" panose="020B0604020202020204" pitchFamily="34" charset="0"/>
              </a:rPr>
              <a:t>Patologia artrosica</a:t>
            </a:r>
            <a:r>
              <a:rPr lang="it-IT" sz="1800" dirty="0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 </a:t>
            </a:r>
          </a:p>
          <a:p>
            <a:endParaRPr lang="it-IT" sz="1800" dirty="0">
              <a:solidFill>
                <a:srgbClr val="0070C0"/>
              </a:solidFill>
              <a:effectLst/>
              <a:latin typeface="Dax"/>
            </a:endParaRPr>
          </a:p>
          <a:p>
            <a:r>
              <a:rPr lang="it-IT" dirty="0">
                <a:solidFill>
                  <a:srgbClr val="0070C0"/>
                </a:solidFill>
                <a:latin typeface="MicrosoftSansSerif" panose="020B0604020202020204" pitchFamily="34" charset="0"/>
              </a:rPr>
              <a:t>S</a:t>
            </a:r>
            <a:r>
              <a:rPr lang="it-IT" sz="1800" dirty="0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indromi da dolore </a:t>
            </a:r>
            <a:r>
              <a:rPr lang="it-IT" sz="1800" dirty="0" err="1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subacromiale</a:t>
            </a:r>
            <a:r>
              <a:rPr lang="it-IT" sz="1800" dirty="0">
                <a:solidFill>
                  <a:srgbClr val="0070C0"/>
                </a:solidFill>
                <a:effectLst/>
                <a:latin typeface="MicrosoftSansSerif" panose="020B0604020202020204" pitchFamily="34" charset="0"/>
              </a:rPr>
              <a:t> senza evidenza di calcificazioni (ad es. Borsite) </a:t>
            </a:r>
            <a:endParaRPr lang="it-IT" sz="1800" dirty="0">
              <a:solidFill>
                <a:srgbClr val="0070C0"/>
              </a:solidFill>
              <a:effectLst/>
              <a:latin typeface="Dax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106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2CDB05CE-123A-0FF2-9EDD-E1F50D578D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Posizionamento paziente nel trattamento di spalla</a:t>
            </a:r>
          </a:p>
          <a:p>
            <a:pPr algn="ctr"/>
            <a:endParaRPr lang="it-IT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D3FEAF2-616D-C87B-5E16-BFED062C1302}"/>
              </a:ext>
            </a:extLst>
          </p:cNvPr>
          <p:cNvSpPr txBox="1"/>
          <p:nvPr/>
        </p:nvSpPr>
        <p:spPr>
          <a:xfrm>
            <a:off x="1404356" y="2554860"/>
            <a:ext cx="90982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Il paziente deve essere posto in posizione supina. A seconda della posizione della patologia, il paziente deve posizionare il pollice (per trattare il muscolo </a:t>
            </a:r>
            <a:r>
              <a:rPr lang="it-IT" dirty="0" err="1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sopraspinato</a:t>
            </a:r>
            <a:r>
              <a:rPr lang="it-IT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o il </a:t>
            </a:r>
            <a:r>
              <a:rPr lang="it-IT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raggio</a:t>
            </a:r>
            <a:r>
              <a:rPr lang="it-IT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(muscolo sottoscapolare) sotto i glutei. </a:t>
            </a:r>
          </a:p>
          <a:p>
            <a:endParaRPr 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695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4D19BF-58DB-26CD-5AEB-77BA9B788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it-IT" sz="5400"/>
              <a:t>Caso clinico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DAF9AEC-6B1D-BB20-7544-E6087BC7AAA3}"/>
              </a:ext>
            </a:extLst>
          </p:cNvPr>
          <p:cNvSpPr txBox="1"/>
          <p:nvPr/>
        </p:nvSpPr>
        <p:spPr>
          <a:xfrm>
            <a:off x="2192055" y="63005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2757A75-007D-499A-5703-878D7101F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/>
          </a:p>
          <a:p>
            <a:r>
              <a:rPr lang="it-IT" dirty="0"/>
              <a:t>Uomo 74 aa</a:t>
            </a:r>
          </a:p>
          <a:p>
            <a:r>
              <a:rPr lang="it-IT" dirty="0"/>
              <a:t>Scoliosi</a:t>
            </a:r>
          </a:p>
          <a:p>
            <a:r>
              <a:rPr lang="it-IT" dirty="0"/>
              <a:t>Intervento decompressione lombare</a:t>
            </a:r>
          </a:p>
          <a:p>
            <a:r>
              <a:rPr lang="it-IT" dirty="0"/>
              <a:t>Algia spalla </a:t>
            </a:r>
            <a:r>
              <a:rPr lang="it-IT" dirty="0" err="1"/>
              <a:t>ds</a:t>
            </a:r>
            <a:r>
              <a:rPr lang="it-IT" dirty="0"/>
              <a:t> post intervento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20338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1">
            <a:extLst>
              <a:ext uri="{FF2B5EF4-FFF2-40B4-BE49-F238E27FC236}">
                <a16:creationId xmlns:a16="http://schemas.microsoft.com/office/drawing/2014/main" id="{7866FA88-5480-186E-9462-7E4D01608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38" y="1223964"/>
            <a:ext cx="7827962" cy="465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57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1">
            <a:extLst>
              <a:ext uri="{FF2B5EF4-FFF2-40B4-BE49-F238E27FC236}">
                <a16:creationId xmlns:a16="http://schemas.microsoft.com/office/drawing/2014/main" id="{CDD75518-CC94-BACF-8DD1-CA5001EFF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136651"/>
            <a:ext cx="8229600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45720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500"/>
              </a:spcBef>
              <a:buClrTx/>
            </a:pPr>
            <a:endParaRPr lang="it-IT" altLang="it-IT" sz="2000" dirty="0">
              <a:solidFill>
                <a:srgbClr val="004180"/>
              </a:solidFill>
            </a:endParaRPr>
          </a:p>
          <a:p>
            <a:pPr>
              <a:spcBef>
                <a:spcPts val="350"/>
              </a:spcBef>
              <a:buClrTx/>
            </a:pPr>
            <a:endParaRPr lang="it-IT" altLang="it-IT" sz="14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 lvl="1">
              <a:spcBef>
                <a:spcPts val="400"/>
              </a:spcBef>
              <a:buClrTx/>
            </a:pPr>
            <a:endParaRPr lang="it-IT" altLang="it-IT" sz="1600" dirty="0">
              <a:solidFill>
                <a:srgbClr val="004180"/>
              </a:solidFill>
            </a:endParaRPr>
          </a:p>
          <a:p>
            <a:pPr>
              <a:spcBef>
                <a:spcPts val="500"/>
              </a:spcBef>
              <a:buClrTx/>
            </a:pPr>
            <a:endParaRPr lang="it-IT" altLang="it-IT" sz="2000" dirty="0">
              <a:solidFill>
                <a:srgbClr val="004180"/>
              </a:solidFill>
            </a:endParaRPr>
          </a:p>
          <a:p>
            <a:pPr>
              <a:spcBef>
                <a:spcPts val="500"/>
              </a:spcBef>
              <a:buClrTx/>
            </a:pPr>
            <a:endParaRPr lang="it-IT" altLang="it-IT" sz="2000" dirty="0">
              <a:solidFill>
                <a:srgbClr val="004180"/>
              </a:solidFill>
            </a:endParaRPr>
          </a:p>
          <a:p>
            <a:pPr>
              <a:spcBef>
                <a:spcPts val="500"/>
              </a:spcBef>
              <a:buClrTx/>
            </a:pPr>
            <a:endParaRPr lang="it-IT" altLang="it-IT" sz="2000" dirty="0">
              <a:solidFill>
                <a:srgbClr val="004180"/>
              </a:solidFill>
            </a:endParaRPr>
          </a:p>
          <a:p>
            <a:pPr>
              <a:spcBef>
                <a:spcPts val="600"/>
              </a:spcBef>
              <a:buClrTx/>
            </a:pPr>
            <a:endParaRPr lang="it-IT" altLang="it-IT" sz="2400" dirty="0">
              <a:solidFill>
                <a:srgbClr val="004180"/>
              </a:solidFill>
            </a:endParaRPr>
          </a:p>
          <a:p>
            <a:pPr>
              <a:spcBef>
                <a:spcPts val="600"/>
              </a:spcBef>
              <a:buClrTx/>
            </a:pPr>
            <a:endParaRPr lang="it-IT" altLang="it-IT" sz="2400" dirty="0">
              <a:solidFill>
                <a:srgbClr val="004180"/>
              </a:solidFill>
            </a:endParaRPr>
          </a:p>
        </p:txBody>
      </p:sp>
      <p:pic>
        <p:nvPicPr>
          <p:cNvPr id="84995" name="Picture 2">
            <a:extLst>
              <a:ext uri="{FF2B5EF4-FFF2-40B4-BE49-F238E27FC236}">
                <a16:creationId xmlns:a16="http://schemas.microsoft.com/office/drawing/2014/main" id="{3982CBE7-71AF-5A36-9DC7-7C775F6FB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015" y="918875"/>
            <a:ext cx="33909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02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E22EFD1-BFBD-0240-9BB9-B36918FA2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680" t="12445" r="12865" b="7083"/>
          <a:stretch/>
        </p:blipFill>
        <p:spPr>
          <a:xfrm rot="5400000">
            <a:off x="3405407" y="-1033465"/>
            <a:ext cx="5303124" cy="8498589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47126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Inhaltsplatzhalter 2"/>
          <p:cNvSpPr>
            <a:spLocks noGrp="1" noChangeArrowheads="1"/>
          </p:cNvSpPr>
          <p:nvPr>
            <p:ph idx="1"/>
          </p:nvPr>
        </p:nvSpPr>
        <p:spPr>
          <a:xfrm>
            <a:off x="1960563" y="1196977"/>
            <a:ext cx="8229600" cy="811212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de-DE" altLang="it-IT" sz="2400" i="1" dirty="0"/>
          </a:p>
          <a:p>
            <a:pPr marL="3200400" lvl="7" indent="0">
              <a:buFont typeface="Arial" panose="020B0604020202020204" pitchFamily="34" charset="0"/>
              <a:buNone/>
              <a:defRPr/>
            </a:pPr>
            <a:r>
              <a:rPr lang="de-DE" altLang="it-IT" dirty="0" err="1">
                <a:solidFill>
                  <a:schemeClr val="accent1"/>
                </a:solidFill>
              </a:rPr>
              <a:t>Fissate</a:t>
            </a:r>
            <a:r>
              <a:rPr lang="de-DE" altLang="it-IT" dirty="0">
                <a:solidFill>
                  <a:schemeClr val="accent1"/>
                </a:solidFill>
              </a:rPr>
              <a:t> i </a:t>
            </a:r>
            <a:r>
              <a:rPr lang="de-DE" altLang="it-IT" dirty="0" err="1">
                <a:solidFill>
                  <a:schemeClr val="accent1"/>
                </a:solidFill>
              </a:rPr>
              <a:t>marker</a:t>
            </a:r>
            <a:r>
              <a:rPr lang="de-DE" altLang="it-IT" dirty="0">
                <a:solidFill>
                  <a:schemeClr val="accent1"/>
                </a:solidFill>
              </a:rPr>
              <a:t>! </a:t>
            </a:r>
          </a:p>
          <a:p>
            <a:pPr marL="3200400" lvl="7" indent="0">
              <a:buFont typeface="Arial" panose="020B0604020202020204" pitchFamily="34" charset="0"/>
              <a:buNone/>
              <a:defRPr/>
            </a:pPr>
            <a:endParaRPr lang="de-DE" altLang="it-IT" sz="10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de-DE" altLang="it-IT" sz="2000" dirty="0"/>
          </a:p>
        </p:txBody>
      </p:sp>
      <p:pic>
        <p:nvPicPr>
          <p:cNvPr id="38914" name="Grafik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6863" y="2349500"/>
            <a:ext cx="3714750" cy="36195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cxnSp>
        <p:nvCxnSpPr>
          <p:cNvPr id="10" name="Gerade Verbindung mit Pfeil 9"/>
          <p:cNvCxnSpPr/>
          <p:nvPr/>
        </p:nvCxnSpPr>
        <p:spPr>
          <a:xfrm>
            <a:off x="3575050" y="4365625"/>
            <a:ext cx="417513" cy="86360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4776788" y="4178300"/>
            <a:ext cx="290512" cy="920750"/>
          </a:xfrm>
          <a:prstGeom prst="straightConnector1">
            <a:avLst/>
          </a:prstGeom>
          <a:ln w="28575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17" name="Grafik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7350" y="2328863"/>
            <a:ext cx="2632075" cy="36401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cxnSp>
        <p:nvCxnSpPr>
          <p:cNvPr id="6" name="Gerade Verbindung 5"/>
          <p:cNvCxnSpPr>
            <a:cxnSpLocks/>
          </p:cNvCxnSpPr>
          <p:nvPr/>
        </p:nvCxnSpPr>
        <p:spPr>
          <a:xfrm flipV="1">
            <a:off x="7319963" y="3651250"/>
            <a:ext cx="0" cy="390525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>
            <a:cxnSpLocks/>
          </p:cNvCxnSpPr>
          <p:nvPr/>
        </p:nvCxnSpPr>
        <p:spPr>
          <a:xfrm flipH="1">
            <a:off x="8023225" y="3662363"/>
            <a:ext cx="7938" cy="352425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7535863" y="4149725"/>
            <a:ext cx="288925" cy="0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7535863" y="3459163"/>
            <a:ext cx="288925" cy="0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7312025" y="3670300"/>
            <a:ext cx="658813" cy="0"/>
          </a:xfrm>
          <a:prstGeom prst="line">
            <a:avLst/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>
            <a:cxnSpLocks/>
          </p:cNvCxnSpPr>
          <p:nvPr/>
        </p:nvCxnSpPr>
        <p:spPr>
          <a:xfrm>
            <a:off x="7312025" y="4002088"/>
            <a:ext cx="719138" cy="0"/>
          </a:xfrm>
          <a:prstGeom prst="line">
            <a:avLst/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>
            <a:cxnSpLocks/>
          </p:cNvCxnSpPr>
          <p:nvPr/>
        </p:nvCxnSpPr>
        <p:spPr>
          <a:xfrm flipV="1">
            <a:off x="7535863" y="3530600"/>
            <a:ext cx="0" cy="647700"/>
          </a:xfrm>
          <a:prstGeom prst="line">
            <a:avLst/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cxnSpLocks/>
          </p:cNvCxnSpPr>
          <p:nvPr/>
        </p:nvCxnSpPr>
        <p:spPr>
          <a:xfrm flipV="1">
            <a:off x="7805738" y="3530600"/>
            <a:ext cx="0" cy="647700"/>
          </a:xfrm>
          <a:prstGeom prst="line">
            <a:avLst/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bgerundetes Rechteck 16"/>
          <p:cNvSpPr/>
          <p:nvPr/>
        </p:nvSpPr>
        <p:spPr>
          <a:xfrm>
            <a:off x="185738" y="225425"/>
            <a:ext cx="11728450" cy="1152525"/>
          </a:xfrm>
          <a:prstGeom prst="roundRect">
            <a:avLst>
              <a:gd name="adj" fmla="val 4712"/>
            </a:avLst>
          </a:prstGeom>
          <a:solidFill>
            <a:schemeClr val="bg1"/>
          </a:solidFill>
          <a:ln w="6350">
            <a:solidFill>
              <a:srgbClr val="0070C0"/>
            </a:solidFill>
          </a:ln>
          <a:effectLst>
            <a:outerShdw blurRad="346075" dist="23000" dir="1620000" sx="101000" sy="101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>
                <a:solidFill>
                  <a:srgbClr val="1C4696"/>
                </a:solidFill>
                <a:cs typeface="Arial Rounded MT Bold"/>
              </a:rPr>
              <a:t>  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Tendinosi</a:t>
            </a:r>
            <a:r>
              <a:rPr lang="en-GB" sz="32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calcifica</a:t>
            </a:r>
            <a:r>
              <a:rPr lang="en-GB" sz="3200" dirty="0">
                <a:solidFill>
                  <a:schemeClr val="accent1"/>
                </a:solidFill>
                <a:latin typeface="+mj-lt"/>
                <a:cs typeface="Arial Rounded MT Bold"/>
              </a:rPr>
              <a:t> – Extended treatment</a:t>
            </a:r>
          </a:p>
        </p:txBody>
      </p:sp>
    </p:spTree>
    <p:extLst>
      <p:ext uri="{BB962C8B-B14F-4D97-AF65-F5344CB8AC3E}">
        <p14:creationId xmlns:p14="http://schemas.microsoft.com/office/powerpoint/2010/main" val="403522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4D19BF-58DB-26CD-5AEB-77BA9B788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it-IT" sz="5400"/>
              <a:t>Caso clinico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DAF9AEC-6B1D-BB20-7544-E6087BC7AAA3}"/>
              </a:ext>
            </a:extLst>
          </p:cNvPr>
          <p:cNvSpPr txBox="1"/>
          <p:nvPr/>
        </p:nvSpPr>
        <p:spPr>
          <a:xfrm>
            <a:off x="2192055" y="63005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2757A75-007D-499A-5703-878D7101F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/>
          </a:p>
          <a:p>
            <a:r>
              <a:rPr lang="it-IT" dirty="0"/>
              <a:t>Uomo 64 aa</a:t>
            </a:r>
          </a:p>
          <a:p>
            <a:r>
              <a:rPr lang="it-IT" dirty="0"/>
              <a:t>Lavoro: muratore</a:t>
            </a:r>
          </a:p>
          <a:p>
            <a:r>
              <a:rPr lang="it-IT" dirty="0"/>
              <a:t>Algia spalla </a:t>
            </a:r>
            <a:r>
              <a:rPr lang="it-IT" dirty="0" err="1"/>
              <a:t>ds</a:t>
            </a:r>
            <a:r>
              <a:rPr lang="it-IT" dirty="0"/>
              <a:t> dopo sforzo protratto</a:t>
            </a:r>
          </a:p>
          <a:p>
            <a:r>
              <a:rPr lang="it-IT" dirty="0"/>
              <a:t>Eco spalla </a:t>
            </a:r>
            <a:r>
              <a:rPr lang="it-IT" dirty="0" err="1"/>
              <a:t>ds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223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B2FBBD-C460-7F8E-8ECA-2D962E3E5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153430DA-67C7-A53B-6238-FD4EBD822D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26"/>
          <a:stretch/>
        </p:blipFill>
        <p:spPr bwMode="auto">
          <a:xfrm>
            <a:off x="4536821" y="1825625"/>
            <a:ext cx="3118357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550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97B85448-BDB1-2D4C-2D6D-C7886E58CE7E}"/>
              </a:ext>
            </a:extLst>
          </p:cNvPr>
          <p:cNvSpPr txBox="1"/>
          <p:nvPr/>
        </p:nvSpPr>
        <p:spPr>
          <a:xfrm>
            <a:off x="3287688" y="159328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600" dirty="0">
                <a:solidFill>
                  <a:srgbClr val="0070C0"/>
                </a:solidFill>
              </a:rPr>
              <a:t>ESWL</a:t>
            </a:r>
            <a:endParaRPr lang="it-IT" sz="8000" dirty="0">
              <a:solidFill>
                <a:srgbClr val="0070C0"/>
              </a:solidFill>
            </a:endParaRPr>
          </a:p>
        </p:txBody>
      </p:sp>
      <p:pic>
        <p:nvPicPr>
          <p:cNvPr id="6" name="Modellstein_ABS_9,8mm_Desintegration_xvid.mp4">
            <a:extLst>
              <a:ext uri="{FF2B5EF4-FFF2-40B4-BE49-F238E27FC236}">
                <a16:creationId xmlns:a16="http://schemas.microsoft.com/office/drawing/2014/main" id="{D3C0AD4A-71CE-8943-585F-84B944B797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87688" y="1759767"/>
            <a:ext cx="5616624" cy="421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9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>
            <a:extLst>
              <a:ext uri="{FF2B5EF4-FFF2-40B4-BE49-F238E27FC236}">
                <a16:creationId xmlns:a16="http://schemas.microsoft.com/office/drawing/2014/main" id="{EBA9D514-9E1E-8875-A828-6C0D82E4FC94}"/>
              </a:ext>
            </a:extLst>
          </p:cNvPr>
          <p:cNvSpPr txBox="1">
            <a:spLocks/>
          </p:cNvSpPr>
          <p:nvPr/>
        </p:nvSpPr>
        <p:spPr>
          <a:xfrm>
            <a:off x="838200" y="776251"/>
            <a:ext cx="10515600" cy="2073275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11500">
                <a:solidFill>
                  <a:srgbClr val="0070C0"/>
                </a:solidFill>
              </a:rPr>
              <a:t>Effetto distruttivo</a:t>
            </a:r>
            <a:endParaRPr lang="it-IT" sz="11500" dirty="0">
              <a:solidFill>
                <a:srgbClr val="0070C0"/>
              </a:solidFill>
            </a:endParaRP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4657931-4879-7265-F0B2-1AB95D04219B}"/>
              </a:ext>
            </a:extLst>
          </p:cNvPr>
          <p:cNvSpPr txBox="1">
            <a:spLocks/>
          </p:cNvSpPr>
          <p:nvPr/>
        </p:nvSpPr>
        <p:spPr>
          <a:xfrm>
            <a:off x="838200" y="3346494"/>
            <a:ext cx="10515600" cy="239939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600">
                <a:solidFill>
                  <a:srgbClr val="0070C0"/>
                </a:solidFill>
              </a:rPr>
              <a:t>ED &gt; 1 mJ/mm</a:t>
            </a:r>
            <a:r>
              <a:rPr lang="it-IT" sz="9600" baseline="30000">
                <a:solidFill>
                  <a:srgbClr val="0070C0"/>
                </a:solidFill>
              </a:rPr>
              <a:t>2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831054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2C4A3ACE-9E08-13DE-70B2-7925875460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10159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8699" dirty="0">
                <a:solidFill>
                  <a:srgbClr val="0070C0"/>
                </a:solidFill>
              </a:rPr>
              <a:t>ESWT</a:t>
            </a:r>
            <a:endParaRPr lang="it-IT" sz="34399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424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842C007F-36CA-38B1-9A82-B082161F93EB}"/>
              </a:ext>
            </a:extLst>
          </p:cNvPr>
          <p:cNvSpPr txBox="1">
            <a:spLocks/>
          </p:cNvSpPr>
          <p:nvPr/>
        </p:nvSpPr>
        <p:spPr>
          <a:xfrm>
            <a:off x="4639963" y="115167"/>
            <a:ext cx="2912076" cy="1507959"/>
          </a:xfrm>
          <a:prstGeom prst="rect">
            <a:avLst/>
          </a:prstGeom>
        </p:spPr>
        <p:txBody>
          <a:bodyPr vert="horz" lIns="121920" tIns="60960" rIns="121920" bIns="60960" rtlCol="0" anchor="b">
            <a:normAutofit fontScale="9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9600">
                <a:solidFill>
                  <a:srgbClr val="0070C0"/>
                </a:solidFill>
              </a:rPr>
              <a:t>ESWT</a:t>
            </a:r>
            <a:endParaRPr lang="it-IT" sz="9600" dirty="0">
              <a:solidFill>
                <a:srgbClr val="0070C0"/>
              </a:solidFill>
            </a:endParaRPr>
          </a:p>
        </p:txBody>
      </p:sp>
      <p:sp>
        <p:nvSpPr>
          <p:cNvPr id="10" name="Sottotitolo 2">
            <a:extLst>
              <a:ext uri="{FF2B5EF4-FFF2-40B4-BE49-F238E27FC236}">
                <a16:creationId xmlns:a16="http://schemas.microsoft.com/office/drawing/2014/main" id="{122647B8-8AE9-857B-542A-7C317B66B7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0676"/>
            <a:ext cx="9144000" cy="2630905"/>
          </a:xfrm>
        </p:spPr>
        <p:txBody>
          <a:bodyPr>
            <a:normAutofit/>
          </a:bodyPr>
          <a:lstStyle/>
          <a:p>
            <a:r>
              <a:rPr lang="it-IT" dirty="0"/>
              <a:t>Extra </a:t>
            </a:r>
            <a:r>
              <a:rPr lang="it-IT" dirty="0" err="1"/>
              <a:t>Corporeal</a:t>
            </a:r>
            <a:r>
              <a:rPr lang="it-IT" dirty="0"/>
              <a:t> </a:t>
            </a:r>
            <a:r>
              <a:rPr lang="it-IT" dirty="0" err="1"/>
              <a:t>Shockwave</a:t>
            </a:r>
            <a:r>
              <a:rPr lang="it-IT" dirty="0"/>
              <a:t> Treatment</a:t>
            </a:r>
          </a:p>
          <a:p>
            <a:endParaRPr lang="it-IT" dirty="0"/>
          </a:p>
          <a:p>
            <a:pPr algn="just"/>
            <a:r>
              <a:rPr lang="it-IT" dirty="0"/>
              <a:t>Il tessuto target non è più rappresentato da una concrezione calcarea bensì  da </a:t>
            </a:r>
            <a:r>
              <a:rPr lang="it-IT" dirty="0">
                <a:solidFill>
                  <a:srgbClr val="0070C0"/>
                </a:solidFill>
              </a:rPr>
              <a:t>Ossa-Tendini-Legamenti, </a:t>
            </a:r>
            <a:r>
              <a:rPr lang="it-IT" dirty="0"/>
              <a:t>successivamente anche la </a:t>
            </a:r>
            <a:r>
              <a:rPr lang="it-IT" dirty="0">
                <a:solidFill>
                  <a:srgbClr val="0070C0"/>
                </a:solidFill>
              </a:rPr>
              <a:t>pelle e l’Ipoderma</a:t>
            </a:r>
            <a:r>
              <a:rPr lang="it-IT" dirty="0"/>
              <a:t>.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A71BCF9-E4B6-5FBE-84CD-D143EE276060}"/>
              </a:ext>
            </a:extLst>
          </p:cNvPr>
          <p:cNvSpPr txBox="1"/>
          <p:nvPr/>
        </p:nvSpPr>
        <p:spPr>
          <a:xfrm>
            <a:off x="1524000" y="413824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dirty="0"/>
              <a:t>Le densità di energie utilizzate inizialmente in questo ambito sono inferiori (anche se non di molto) rispetto all’</a:t>
            </a:r>
            <a:r>
              <a:rPr lang="it-IT" sz="2400" dirty="0">
                <a:solidFill>
                  <a:srgbClr val="0070C0"/>
                </a:solidFill>
              </a:rPr>
              <a:t>ESWL </a:t>
            </a:r>
          </a:p>
        </p:txBody>
      </p:sp>
    </p:spTree>
    <p:extLst>
      <p:ext uri="{BB962C8B-B14F-4D97-AF65-F5344CB8AC3E}">
        <p14:creationId xmlns:p14="http://schemas.microsoft.com/office/powerpoint/2010/main" val="20343139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C1591A58-DFA0-8CD3-AD45-4168EE4DF0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685425"/>
            <a:ext cx="9144000" cy="2387600"/>
          </a:xfrm>
        </p:spPr>
        <p:txBody>
          <a:bodyPr>
            <a:normAutofit/>
          </a:bodyPr>
          <a:lstStyle/>
          <a:p>
            <a:r>
              <a:rPr lang="it-IT" sz="8000" dirty="0">
                <a:solidFill>
                  <a:srgbClr val="0070C0"/>
                </a:solidFill>
              </a:rPr>
              <a:t>Considerazioni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9C34E7FE-867C-66B4-B477-58793DBE09A3}"/>
              </a:ext>
            </a:extLst>
          </p:cNvPr>
          <p:cNvSpPr txBox="1">
            <a:spLocks/>
          </p:cNvSpPr>
          <p:nvPr/>
        </p:nvSpPr>
        <p:spPr>
          <a:xfrm>
            <a:off x="1523999" y="1957771"/>
            <a:ext cx="9144000" cy="14681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2400" dirty="0"/>
              <a:t>Fino ad ora abbiamo considerato il primo aspetto conosciuto relativamente alle Onde d’Urto ovvero l’ effetto </a:t>
            </a:r>
            <a:r>
              <a:rPr lang="it-IT" sz="2400" dirty="0">
                <a:solidFill>
                  <a:srgbClr val="0070C0"/>
                </a:solidFill>
              </a:rPr>
              <a:t>«distruttivo». </a:t>
            </a:r>
            <a:r>
              <a:rPr lang="it-IT" sz="2400" dirty="0"/>
              <a:t>Questo è direttamente legato all’utilizzo di alte energie, utili  alla disgregazione in senso puro del termine. </a:t>
            </a:r>
            <a:endParaRPr lang="it-IT" sz="2400" dirty="0">
              <a:solidFill>
                <a:srgbClr val="0070C0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0678FFD-0495-19C4-8C95-D2E1BC4D0999}"/>
              </a:ext>
            </a:extLst>
          </p:cNvPr>
          <p:cNvSpPr txBox="1"/>
          <p:nvPr/>
        </p:nvSpPr>
        <p:spPr>
          <a:xfrm>
            <a:off x="1523999" y="3920623"/>
            <a:ext cx="90460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In relazione al trattamento dei tessuti molli sorge una nuova consapevolezza. Le energie &lt; 0.5 </a:t>
            </a:r>
            <a:r>
              <a:rPr lang="it-IT" sz="3000" dirty="0" err="1"/>
              <a:t>mJ</a:t>
            </a:r>
            <a:r>
              <a:rPr lang="it-IT" sz="3000" dirty="0"/>
              <a:t>/mm</a:t>
            </a:r>
            <a:r>
              <a:rPr lang="it-IT" sz="3000" baseline="30000" dirty="0"/>
              <a:t>2</a:t>
            </a:r>
            <a:r>
              <a:rPr lang="it-IT" sz="3000" dirty="0"/>
              <a:t> hanno un potere </a:t>
            </a:r>
            <a:r>
              <a:rPr lang="it-IT" sz="3000" dirty="0">
                <a:solidFill>
                  <a:srgbClr val="0070C0"/>
                </a:solidFill>
              </a:rPr>
              <a:t>«</a:t>
            </a:r>
            <a:r>
              <a:rPr lang="it-IT" sz="3000" dirty="0" err="1">
                <a:solidFill>
                  <a:srgbClr val="0070C0"/>
                </a:solidFill>
              </a:rPr>
              <a:t>bio</a:t>
            </a:r>
            <a:r>
              <a:rPr lang="it-IT" sz="3000" dirty="0">
                <a:solidFill>
                  <a:srgbClr val="0070C0"/>
                </a:solidFill>
              </a:rPr>
              <a:t>-stimolante»</a:t>
            </a:r>
            <a:r>
              <a:rPr lang="it-IT" sz="3000" dirty="0"/>
              <a:t> piuttosto che distruttivo.</a:t>
            </a:r>
            <a:endParaRPr lang="it-IT" sz="3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BBA65D3E-5652-7597-32C5-22AE0E671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8800" dirty="0">
                <a:solidFill>
                  <a:srgbClr val="0070C0"/>
                </a:solidFill>
              </a:rPr>
              <a:t>Effetto </a:t>
            </a:r>
            <a:r>
              <a:rPr lang="it-IT" sz="8800" dirty="0" err="1">
                <a:solidFill>
                  <a:srgbClr val="0070C0"/>
                </a:solidFill>
              </a:rPr>
              <a:t>bio</a:t>
            </a:r>
            <a:r>
              <a:rPr lang="it-IT" sz="8800" dirty="0">
                <a:solidFill>
                  <a:srgbClr val="0070C0"/>
                </a:solidFill>
              </a:rPr>
              <a:t>-stimolante</a:t>
            </a: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45DBBF3E-8971-A871-A271-8F571843D5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it-IT" sz="11500" dirty="0">
                <a:solidFill>
                  <a:srgbClr val="0070C0"/>
                </a:solidFill>
                <a:latin typeface="+mj-lt"/>
              </a:rPr>
              <a:t>ED &lt; 1 </a:t>
            </a:r>
            <a:r>
              <a:rPr lang="it-IT" sz="11500" dirty="0" err="1">
                <a:solidFill>
                  <a:srgbClr val="0070C0"/>
                </a:solidFill>
                <a:latin typeface="+mj-lt"/>
              </a:rPr>
              <a:t>mJ</a:t>
            </a:r>
            <a:r>
              <a:rPr lang="it-IT" sz="11500" dirty="0">
                <a:solidFill>
                  <a:srgbClr val="0070C0"/>
                </a:solidFill>
                <a:latin typeface="+mj-lt"/>
              </a:rPr>
              <a:t>/mm</a:t>
            </a:r>
            <a:r>
              <a:rPr lang="it-IT" sz="11500" baseline="30000" dirty="0">
                <a:solidFill>
                  <a:srgbClr val="0070C0"/>
                </a:solidFill>
                <a:latin typeface="+mj-lt"/>
              </a:rPr>
              <a:t>2</a:t>
            </a:r>
            <a:endParaRPr lang="it-IT" sz="3600" dirty="0">
              <a:latin typeface="+mj-lt"/>
            </a:endParaRPr>
          </a:p>
          <a:p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3536964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E22EFD1-BFBD-0240-9BB9-B36918FA2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680" t="12445" r="12865" b="7083"/>
          <a:stretch/>
        </p:blipFill>
        <p:spPr>
          <a:xfrm rot="5400000">
            <a:off x="3405407" y="-1033465"/>
            <a:ext cx="5303124" cy="8498589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367540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4627C6AE-2842-3234-9CAE-ADBE8E634F23}"/>
              </a:ext>
            </a:extLst>
          </p:cNvPr>
          <p:cNvSpPr txBox="1">
            <a:spLocks/>
          </p:cNvSpPr>
          <p:nvPr/>
        </p:nvSpPr>
        <p:spPr>
          <a:xfrm>
            <a:off x="1524000" y="1011617"/>
            <a:ext cx="9144000" cy="1572711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9600" dirty="0">
                <a:solidFill>
                  <a:srgbClr val="0070C0"/>
                </a:solidFill>
              </a:rPr>
              <a:t>Densità di energia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7276CC51-10D0-4F39-3385-D6BBE26C68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3181"/>
            <a:ext cx="9144000" cy="3935697"/>
          </a:xfrm>
        </p:spPr>
        <p:txBody>
          <a:bodyPr>
            <a:normAutofit fontScale="92500" lnSpcReduction="10000"/>
          </a:bodyPr>
          <a:lstStyle/>
          <a:p>
            <a:endParaRPr lang="it-IT" dirty="0"/>
          </a:p>
          <a:p>
            <a:endParaRPr lang="it-IT" sz="3500" dirty="0"/>
          </a:p>
          <a:p>
            <a:r>
              <a:rPr lang="it-IT" sz="3500" dirty="0"/>
              <a:t>I valori energetici ESWT vengono divisi in tre differenti categorie:</a:t>
            </a:r>
          </a:p>
          <a:p>
            <a:endParaRPr lang="it-IT" sz="3500" dirty="0"/>
          </a:p>
          <a:p>
            <a:pPr algn="l"/>
            <a:r>
              <a:rPr lang="it-IT" sz="3500" dirty="0"/>
              <a:t>Basse Energie: ≤ 0,25 </a:t>
            </a:r>
            <a:r>
              <a:rPr lang="it-IT" sz="3500" dirty="0" err="1"/>
              <a:t>mJ</a:t>
            </a:r>
            <a:r>
              <a:rPr lang="it-IT" sz="3500" dirty="0"/>
              <a:t>/mm</a:t>
            </a:r>
            <a:r>
              <a:rPr lang="it-IT" sz="3500" baseline="30000" dirty="0"/>
              <a:t>2</a:t>
            </a:r>
            <a:r>
              <a:rPr lang="it-IT" sz="3500" dirty="0"/>
              <a:t>  </a:t>
            </a:r>
          </a:p>
          <a:p>
            <a:pPr algn="l"/>
            <a:r>
              <a:rPr lang="it-IT" sz="3500" dirty="0">
                <a:solidFill>
                  <a:srgbClr val="0070C0"/>
                </a:solidFill>
              </a:rPr>
              <a:t>Medie Energie</a:t>
            </a:r>
            <a:r>
              <a:rPr lang="it-IT" sz="3500" dirty="0"/>
              <a:t>: 0,25-0,50 </a:t>
            </a:r>
            <a:r>
              <a:rPr lang="it-IT" sz="3500" dirty="0" err="1"/>
              <a:t>mJ</a:t>
            </a:r>
            <a:r>
              <a:rPr lang="it-IT" sz="3500" dirty="0"/>
              <a:t>/mm</a:t>
            </a:r>
            <a:r>
              <a:rPr lang="it-IT" sz="3500" baseline="30000" dirty="0"/>
              <a:t>2</a:t>
            </a:r>
          </a:p>
          <a:p>
            <a:pPr algn="l"/>
            <a:r>
              <a:rPr lang="it-IT" sz="3500" dirty="0"/>
              <a:t>Alte </a:t>
            </a:r>
            <a:r>
              <a:rPr lang="it-IT" sz="3500" dirty="0" err="1"/>
              <a:t>enerergie</a:t>
            </a:r>
            <a:r>
              <a:rPr lang="it-IT" sz="3500" dirty="0"/>
              <a:t>:≥ 0,50 </a:t>
            </a:r>
            <a:r>
              <a:rPr lang="it-IT" sz="3500" dirty="0" err="1"/>
              <a:t>mJ</a:t>
            </a:r>
            <a:r>
              <a:rPr lang="it-IT" sz="3500" dirty="0"/>
              <a:t>/mm</a:t>
            </a:r>
            <a:r>
              <a:rPr lang="it-IT" sz="3500" baseline="30000" dirty="0"/>
              <a:t>2</a:t>
            </a:r>
            <a:endParaRPr lang="it-IT" sz="3500" dirty="0"/>
          </a:p>
        </p:txBody>
      </p:sp>
    </p:spTree>
    <p:extLst>
      <p:ext uri="{BB962C8B-B14F-4D97-AF65-F5344CB8AC3E}">
        <p14:creationId xmlns:p14="http://schemas.microsoft.com/office/powerpoint/2010/main" val="19168851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Grafik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2888" y="981075"/>
            <a:ext cx="4765675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Inhaltsplatzhalter 2"/>
          <p:cNvSpPr>
            <a:spLocks noGrp="1" noChangeArrowheads="1"/>
          </p:cNvSpPr>
          <p:nvPr>
            <p:ph idx="1"/>
          </p:nvPr>
        </p:nvSpPr>
        <p:spPr bwMode="auto">
          <a:xfrm>
            <a:off x="1847850" y="1417638"/>
            <a:ext cx="8686800" cy="47085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r>
              <a:rPr lang="de-DE" altLang="it-IT" b="1"/>
              <a:t>Meccanotrasduzione</a:t>
            </a:r>
            <a:endParaRPr lang="de-DE" altLang="it-IT"/>
          </a:p>
          <a:p>
            <a:pPr marL="0" indent="0">
              <a:buFont typeface="Arial" charset="0"/>
              <a:buNone/>
            </a:pPr>
            <a:r>
              <a:rPr lang="de-DE" altLang="it-IT" sz="2000"/>
              <a:t>mechanical stressors are inducing biochemical changes in tissue</a:t>
            </a:r>
          </a:p>
          <a:p>
            <a:pPr marL="0" indent="0">
              <a:buFont typeface="Arial" charset="0"/>
              <a:buNone/>
            </a:pPr>
            <a:endParaRPr lang="de-DE" altLang="it-IT" sz="2000"/>
          </a:p>
          <a:p>
            <a:pPr marL="0" indent="0">
              <a:buFont typeface="Arial" charset="0"/>
              <a:buNone/>
            </a:pPr>
            <a:endParaRPr lang="de-DE" altLang="it-IT" sz="2000"/>
          </a:p>
          <a:p>
            <a:pPr marL="0" indent="0">
              <a:buFont typeface="Arial" charset="0"/>
              <a:buNone/>
            </a:pPr>
            <a:endParaRPr lang="de-DE" altLang="it-IT" sz="2000"/>
          </a:p>
          <a:p>
            <a:pPr marL="0" indent="0">
              <a:buFont typeface="Arial" charset="0"/>
              <a:buNone/>
            </a:pPr>
            <a:endParaRPr lang="de-DE" altLang="it-IT" sz="2000"/>
          </a:p>
          <a:p>
            <a:pPr marL="0" indent="0">
              <a:buFont typeface="Arial" charset="0"/>
              <a:buNone/>
            </a:pPr>
            <a:endParaRPr lang="de-DE" altLang="it-IT" sz="2000"/>
          </a:p>
          <a:p>
            <a:pPr marL="0" indent="0">
              <a:buFont typeface="Arial" charset="0"/>
              <a:buNone/>
            </a:pPr>
            <a:endParaRPr lang="de-DE" altLang="it-IT" sz="2000"/>
          </a:p>
        </p:txBody>
      </p:sp>
      <p:pic>
        <p:nvPicPr>
          <p:cNvPr id="5" name="Grafik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7850" y="1908175"/>
            <a:ext cx="6794500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bgerundetes Rechteck 7"/>
          <p:cNvSpPr/>
          <p:nvPr/>
        </p:nvSpPr>
        <p:spPr>
          <a:xfrm>
            <a:off x="1919288" y="333375"/>
            <a:ext cx="5329237" cy="1150938"/>
          </a:xfrm>
          <a:prstGeom prst="roundRect">
            <a:avLst/>
          </a:prstGeom>
          <a:solidFill>
            <a:schemeClr val="bg1"/>
          </a:solidFill>
          <a:effectLst>
            <a:outerShdw blurRad="346075" dist="23000" dir="1620000" sx="101000" sy="101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Meccanismi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di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azione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dell’onda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d’urto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focalizzata</a:t>
            </a:r>
            <a:endParaRPr lang="en-GB" sz="2400" dirty="0">
              <a:solidFill>
                <a:srgbClr val="1C4696"/>
              </a:solidFill>
              <a:latin typeface="Arial Rounded MT Bold"/>
              <a:cs typeface="Arial Rounded MT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1981200" y="260351"/>
            <a:ext cx="8229600" cy="784225"/>
          </a:xfrm>
          <a:prstGeom prst="rect">
            <a:avLst/>
          </a:prstGeom>
          <a:ln w="3175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t-IT" dirty="0">
                <a:solidFill>
                  <a:srgbClr val="0070C0"/>
                </a:solidFill>
              </a:rPr>
              <a:t>Meccanismi di azione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1981200" y="1268414"/>
            <a:ext cx="8229600" cy="4740275"/>
          </a:xfrm>
          <a:prstGeom prst="rect">
            <a:avLst/>
          </a:prstGeom>
          <a:ln w="3175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it-IT" sz="1800" dirty="0">
                <a:solidFill>
                  <a:srgbClr val="0070C0"/>
                </a:solidFill>
              </a:rPr>
              <a:t>Quando</a:t>
            </a:r>
            <a:r>
              <a:rPr lang="it-IT" dirty="0">
                <a:solidFill>
                  <a:srgbClr val="0070C0"/>
                </a:solidFill>
              </a:rPr>
              <a:t> </a:t>
            </a:r>
            <a:r>
              <a:rPr lang="it-IT" sz="1800" dirty="0">
                <a:solidFill>
                  <a:srgbClr val="0070C0"/>
                </a:solidFill>
              </a:rPr>
              <a:t>un tessuto biologico viene attraversato da un’onda d’urto, subisce alcuni effetti positivi quali :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it-IT" sz="1800" dirty="0">
              <a:solidFill>
                <a:srgbClr val="0070C0"/>
              </a:solidFill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dirty="0" err="1">
                <a:solidFill>
                  <a:srgbClr val="0070C0"/>
                </a:solidFill>
              </a:rPr>
              <a:t>Neoangiogenesi</a:t>
            </a:r>
            <a:endParaRPr lang="it-IT" dirty="0">
              <a:solidFill>
                <a:srgbClr val="0070C0"/>
              </a:solidFill>
            </a:endParaRPr>
          </a:p>
          <a:p>
            <a:pPr marL="514350" indent="-514350" algn="ctr" fontAlgn="auto">
              <a:spcAft>
                <a:spcPts val="0"/>
              </a:spcAft>
              <a:buFont typeface="+mj-lt"/>
              <a:buAutoNum type="arabicPeriod"/>
              <a:defRPr/>
            </a:pPr>
            <a:endParaRPr lang="it-IT" dirty="0">
              <a:solidFill>
                <a:srgbClr val="0070C0"/>
              </a:solidFill>
            </a:endParaRPr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dirty="0" err="1">
                <a:solidFill>
                  <a:srgbClr val="0070C0"/>
                </a:solidFill>
              </a:rPr>
              <a:t>Washout</a:t>
            </a:r>
            <a:endParaRPr lang="it-IT" dirty="0">
              <a:solidFill>
                <a:srgbClr val="0070C0"/>
              </a:solidFill>
            </a:endParaRPr>
          </a:p>
          <a:p>
            <a:pPr marL="514350" indent="-514350" algn="ctr" fontAlgn="auto">
              <a:spcAft>
                <a:spcPts val="0"/>
              </a:spcAft>
              <a:buFont typeface="+mj-lt"/>
              <a:buAutoNum type="arabicPeriod"/>
              <a:defRPr/>
            </a:pPr>
            <a:endParaRPr lang="it-IT" dirty="0">
              <a:solidFill>
                <a:srgbClr val="0070C0"/>
              </a:solidFill>
            </a:endParaRPr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dirty="0">
                <a:solidFill>
                  <a:srgbClr val="0070C0"/>
                </a:solidFill>
              </a:rPr>
              <a:t>Jet stream</a:t>
            </a:r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endParaRPr lang="it-IT" dirty="0">
              <a:solidFill>
                <a:srgbClr val="0070C0"/>
              </a:solidFill>
            </a:endParaRPr>
          </a:p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it-IT" sz="1800" dirty="0">
                <a:solidFill>
                  <a:srgbClr val="0070C0"/>
                </a:solidFill>
              </a:rPr>
              <a:t>Questi effetti determinano anche i tempi di trattamento. Minimo 48 ore, affinché possano completare la loro azione, massimo 1 settimana per impedire che l’effetto inizi a decadere prima di essere stimolato dal secondo trattamento.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1981200" y="274639"/>
            <a:ext cx="8229600" cy="777875"/>
          </a:xfrm>
          <a:prstGeom prst="rect">
            <a:avLst/>
          </a:prstGeom>
          <a:ln w="3175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t-IT" dirty="0">
                <a:solidFill>
                  <a:srgbClr val="0070C0"/>
                </a:solidFill>
              </a:rPr>
              <a:t>Protocolli standard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1981200" y="1600201"/>
            <a:ext cx="8229600" cy="4276725"/>
          </a:xfrm>
          <a:prstGeom prst="rect">
            <a:avLst/>
          </a:prstGeom>
          <a:ln w="3175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fontAlgn="auto">
              <a:lnSpc>
                <a:spcPct val="2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it-IT" dirty="0">
                <a:solidFill>
                  <a:srgbClr val="0070C0"/>
                </a:solidFill>
              </a:rPr>
              <a:t>Da 3 a 5 trattamenti per ciclo.</a:t>
            </a:r>
          </a:p>
          <a:p>
            <a:pPr fontAlgn="auto">
              <a:lnSpc>
                <a:spcPct val="2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it-IT" dirty="0">
                <a:solidFill>
                  <a:srgbClr val="0070C0"/>
                </a:solidFill>
              </a:rPr>
              <a:t>Follow-up a 30 giorni dall’ultimo trattamento.</a:t>
            </a:r>
          </a:p>
          <a:p>
            <a:pPr fontAlgn="auto">
              <a:lnSpc>
                <a:spcPct val="2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it-IT" dirty="0">
                <a:solidFill>
                  <a:srgbClr val="0070C0"/>
                </a:solidFill>
              </a:rPr>
              <a:t>Nel caso di mancata risoluzione del problema si consiglia un secondo ciclo.</a:t>
            </a:r>
          </a:p>
          <a:p>
            <a:pPr fontAlgn="auto">
              <a:lnSpc>
                <a:spcPct val="200000"/>
              </a:lnSpc>
              <a:spcAft>
                <a:spcPts val="0"/>
              </a:spcAft>
              <a:buFont typeface="Arial"/>
              <a:buChar char="•"/>
              <a:defRPr/>
            </a:pPr>
            <a:endParaRPr lang="it-IT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Bild 1" descr="Bildschirmfoto 2014-09-19 um 05.02.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75" y="2212975"/>
            <a:ext cx="5519738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Bild 6" descr="Bildschirmfoto 2014-09-16 um 14.57.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4675" y="1484313"/>
            <a:ext cx="50784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Inhaltsplatzhalter 2"/>
          <p:cNvSpPr txBox="1">
            <a:spLocks noChangeArrowheads="1"/>
          </p:cNvSpPr>
          <p:nvPr/>
        </p:nvSpPr>
        <p:spPr bwMode="auto">
          <a:xfrm>
            <a:off x="1847850" y="1417638"/>
            <a:ext cx="86868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de-DE" altLang="it-IT" sz="2800" b="1">
                <a:solidFill>
                  <a:srgbClr val="004180"/>
                </a:solidFill>
                <a:latin typeface="Calibri" pitchFamily="34" charset="0"/>
              </a:rPr>
              <a:t>meccanotrasduzione</a:t>
            </a:r>
            <a:endParaRPr lang="de-DE" altLang="it-IT" sz="28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20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20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20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20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2000">
              <a:solidFill>
                <a:srgbClr val="00418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de-DE" altLang="it-IT" sz="2000">
              <a:solidFill>
                <a:srgbClr val="004180"/>
              </a:solidFill>
              <a:latin typeface="Calibri" pitchFamily="34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1919288" y="333375"/>
            <a:ext cx="5329237" cy="1150938"/>
          </a:xfrm>
          <a:prstGeom prst="roundRect">
            <a:avLst/>
          </a:prstGeom>
          <a:solidFill>
            <a:schemeClr val="bg1"/>
          </a:solidFill>
          <a:effectLst>
            <a:outerShdw blurRad="346075" dist="23000" dir="1620000" sx="101000" sy="101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Meccanismi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di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azione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dell’onda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d’urto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focalizzata</a:t>
            </a:r>
            <a:endParaRPr lang="en-GB" sz="2400" dirty="0">
              <a:solidFill>
                <a:srgbClr val="1C4696"/>
              </a:solidFill>
              <a:latin typeface="Arial Rounded MT Bold"/>
              <a:cs typeface="Arial Rounded MT Bold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919288" y="1844675"/>
            <a:ext cx="8229600" cy="4525963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a-DK" sz="2000" dirty="0" err="1"/>
              <a:t>Aumento</a:t>
            </a:r>
            <a:r>
              <a:rPr lang="da-DK" sz="2000" dirty="0"/>
              <a:t> della </a:t>
            </a:r>
            <a:r>
              <a:rPr lang="da-DK" sz="2000" dirty="0" err="1"/>
              <a:t>permeabilità</a:t>
            </a:r>
            <a:r>
              <a:rPr lang="da-DK" sz="2000" dirty="0"/>
              <a:t> </a:t>
            </a:r>
            <a:r>
              <a:rPr lang="da-DK" sz="2000" dirty="0" err="1"/>
              <a:t>cellulare</a:t>
            </a:r>
            <a:endParaRPr lang="da-DK" sz="20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a-DK" sz="2000" dirty="0" err="1"/>
              <a:t>Stimulazione</a:t>
            </a:r>
            <a:r>
              <a:rPr lang="da-DK" sz="2000" dirty="0"/>
              <a:t> della </a:t>
            </a:r>
            <a:r>
              <a:rPr lang="da-DK" sz="2000" dirty="0" err="1"/>
              <a:t>microcircolazione</a:t>
            </a:r>
            <a:r>
              <a:rPr lang="da-DK" sz="2000" dirty="0"/>
              <a:t> (sistema </a:t>
            </a:r>
            <a:r>
              <a:rPr lang="da-DK" sz="2000" dirty="0" err="1"/>
              <a:t>sanguigno</a:t>
            </a:r>
            <a:r>
              <a:rPr lang="da-DK" sz="2000" dirty="0"/>
              <a:t> e </a:t>
            </a:r>
            <a:r>
              <a:rPr lang="da-DK" sz="2000" dirty="0" err="1"/>
              <a:t>linfatico</a:t>
            </a:r>
            <a:r>
              <a:rPr lang="da-DK" sz="2000" dirty="0"/>
              <a:t>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a-DK" sz="2000" dirty="0" err="1"/>
              <a:t>Rilascio</a:t>
            </a:r>
            <a:r>
              <a:rPr lang="da-DK" sz="2000" dirty="0"/>
              <a:t> della </a:t>
            </a:r>
            <a:r>
              <a:rPr lang="da-DK" sz="2000" dirty="0" err="1"/>
              <a:t>sostanza</a:t>
            </a:r>
            <a:r>
              <a:rPr lang="da-DK" sz="2000" dirty="0"/>
              <a:t> P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000" dirty="0" err="1"/>
              <a:t>Iper-stimolazione</a:t>
            </a:r>
            <a:r>
              <a:rPr lang="de-DE" sz="2000" dirty="0"/>
              <a:t> </a:t>
            </a:r>
            <a:r>
              <a:rPr lang="de-DE" sz="2000" dirty="0" err="1"/>
              <a:t>analgesica</a:t>
            </a:r>
            <a:endParaRPr lang="de-DE" sz="2000" dirty="0"/>
          </a:p>
          <a:p>
            <a:pPr lvl="1" fontAlgn="auto">
              <a:spcAft>
                <a:spcPts val="0"/>
              </a:spcAft>
              <a:buFontTx/>
              <a:buChar char="-"/>
              <a:defRPr/>
            </a:pPr>
            <a:r>
              <a:rPr lang="de-DE" sz="1800" dirty="0" err="1"/>
              <a:t>Agisce</a:t>
            </a:r>
            <a:r>
              <a:rPr lang="de-DE" sz="1800" dirty="0"/>
              <a:t> </a:t>
            </a:r>
            <a:r>
              <a:rPr lang="de-DE" sz="1800" dirty="0" err="1"/>
              <a:t>direttamente</a:t>
            </a:r>
            <a:r>
              <a:rPr lang="de-DE" sz="1800" dirty="0"/>
              <a:t> </a:t>
            </a:r>
            <a:r>
              <a:rPr lang="de-DE" sz="1800" dirty="0" err="1"/>
              <a:t>sulle</a:t>
            </a:r>
            <a:r>
              <a:rPr lang="de-DE" sz="1800" dirty="0"/>
              <a:t> </a:t>
            </a:r>
            <a:r>
              <a:rPr lang="de-DE" sz="1800" dirty="0" err="1"/>
              <a:t>fibre</a:t>
            </a:r>
            <a:r>
              <a:rPr lang="de-DE" sz="1800" dirty="0"/>
              <a:t> </a:t>
            </a:r>
            <a:r>
              <a:rPr lang="de-DE" sz="1800" dirty="0" err="1"/>
              <a:t>nervose</a:t>
            </a:r>
            <a:r>
              <a:rPr lang="de-DE" sz="1800" dirty="0"/>
              <a:t> </a:t>
            </a:r>
            <a:r>
              <a:rPr lang="de-DE" sz="1800" dirty="0" err="1"/>
              <a:t>che</a:t>
            </a:r>
            <a:r>
              <a:rPr lang="de-DE" sz="1800" dirty="0"/>
              <a:t> </a:t>
            </a:r>
            <a:r>
              <a:rPr lang="de-DE" sz="1800" dirty="0" err="1"/>
              <a:t>trasmettono</a:t>
            </a:r>
            <a:r>
              <a:rPr lang="de-DE" sz="1800" dirty="0"/>
              <a:t> </a:t>
            </a:r>
            <a:r>
              <a:rPr lang="de-DE" sz="1800" dirty="0" err="1"/>
              <a:t>il</a:t>
            </a:r>
            <a:r>
              <a:rPr lang="de-DE" sz="1800" dirty="0"/>
              <a:t> </a:t>
            </a:r>
            <a:r>
              <a:rPr lang="de-DE" sz="1800" dirty="0" err="1"/>
              <a:t>segnale</a:t>
            </a:r>
            <a:r>
              <a:rPr lang="de-DE" sz="1800" dirty="0"/>
              <a:t> del </a:t>
            </a:r>
            <a:r>
              <a:rPr lang="de-DE" sz="1800" dirty="0" err="1"/>
              <a:t>dolore</a:t>
            </a:r>
            <a:r>
              <a:rPr lang="de-DE" sz="1800" dirty="0"/>
              <a:t> al </a:t>
            </a:r>
            <a:r>
              <a:rPr lang="de-DE" sz="1800" dirty="0" err="1"/>
              <a:t>nostro</a:t>
            </a:r>
            <a:r>
              <a:rPr lang="de-DE" sz="1800" dirty="0"/>
              <a:t> </a:t>
            </a:r>
            <a:r>
              <a:rPr lang="de-DE" sz="1800" dirty="0" err="1"/>
              <a:t>cervello</a:t>
            </a:r>
            <a:r>
              <a:rPr lang="de-DE" sz="1800" dirty="0"/>
              <a:t>  („Gate-Control“)</a:t>
            </a:r>
            <a:endParaRPr lang="da-DK" sz="20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a-DK" sz="2000" dirty="0" err="1"/>
              <a:t>Riduzione</a:t>
            </a:r>
            <a:r>
              <a:rPr lang="da-DK" sz="2000" dirty="0"/>
              <a:t> di fibre </a:t>
            </a:r>
            <a:r>
              <a:rPr lang="da-DK" sz="2000" dirty="0" err="1"/>
              <a:t>nervose</a:t>
            </a:r>
            <a:r>
              <a:rPr lang="da-DK" sz="2000" dirty="0"/>
              <a:t> non </a:t>
            </a:r>
            <a:r>
              <a:rPr lang="da-DK" sz="2000" dirty="0" err="1"/>
              <a:t>mielinizzate</a:t>
            </a:r>
            <a:endParaRPr lang="da-DK" sz="20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a-DK" sz="2000" dirty="0" err="1"/>
              <a:t>Rilascio</a:t>
            </a:r>
            <a:r>
              <a:rPr lang="da-DK" sz="2000" dirty="0"/>
              <a:t> di </a:t>
            </a:r>
            <a:r>
              <a:rPr lang="da-DK" sz="2000" dirty="0" err="1"/>
              <a:t>ossido</a:t>
            </a:r>
            <a:r>
              <a:rPr lang="da-DK" sz="2000" dirty="0"/>
              <a:t> </a:t>
            </a:r>
            <a:r>
              <a:rPr lang="da-DK" sz="2000" dirty="0" err="1"/>
              <a:t>nitrico</a:t>
            </a:r>
            <a:r>
              <a:rPr lang="da-DK" sz="2000" dirty="0"/>
              <a:t> (NO), </a:t>
            </a:r>
            <a:r>
              <a:rPr lang="da-DK" sz="2000" dirty="0" err="1"/>
              <a:t>che</a:t>
            </a:r>
            <a:r>
              <a:rPr lang="da-DK" sz="2000" dirty="0"/>
              <a:t> causa </a:t>
            </a:r>
            <a:r>
              <a:rPr lang="da-DK" sz="2000" dirty="0" err="1"/>
              <a:t>vasodilatazione</a:t>
            </a:r>
            <a:r>
              <a:rPr lang="da-DK" sz="2000" dirty="0"/>
              <a:t>, </a:t>
            </a:r>
            <a:r>
              <a:rPr lang="da-DK" sz="2000" dirty="0" err="1"/>
              <a:t>aumento</a:t>
            </a:r>
            <a:r>
              <a:rPr lang="da-DK" sz="2000" dirty="0"/>
              <a:t> del  </a:t>
            </a:r>
            <a:r>
              <a:rPr lang="da-DK" sz="2000" dirty="0" err="1"/>
              <a:t>metabolismo</a:t>
            </a:r>
            <a:r>
              <a:rPr lang="da-DK" sz="2000" dirty="0"/>
              <a:t> e </a:t>
            </a:r>
            <a:r>
              <a:rPr lang="da-DK" sz="2000" dirty="0" err="1"/>
              <a:t>angiogenesi</a:t>
            </a:r>
            <a:r>
              <a:rPr lang="da-DK" sz="2000" dirty="0"/>
              <a:t> e ha </a:t>
            </a:r>
            <a:r>
              <a:rPr lang="da-DK" sz="2000" dirty="0" err="1"/>
              <a:t>un</a:t>
            </a:r>
            <a:r>
              <a:rPr lang="da-DK" sz="2000" dirty="0"/>
              <a:t> </a:t>
            </a:r>
            <a:r>
              <a:rPr lang="da-DK" sz="2000" dirty="0" err="1"/>
              <a:t>effetto</a:t>
            </a:r>
            <a:r>
              <a:rPr lang="da-DK" sz="2000" dirty="0"/>
              <a:t> </a:t>
            </a:r>
            <a:r>
              <a:rPr lang="da-DK" sz="2000" dirty="0" err="1"/>
              <a:t>anti-infiammatorio</a:t>
            </a:r>
            <a:endParaRPr lang="da-DK" sz="20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a-DK" sz="2000" dirty="0" err="1"/>
              <a:t>Rilascio</a:t>
            </a:r>
            <a:r>
              <a:rPr lang="da-DK" sz="2000" dirty="0"/>
              <a:t> di </a:t>
            </a:r>
            <a:r>
              <a:rPr lang="da-DK" sz="2000" dirty="0" err="1"/>
              <a:t>fattori</a:t>
            </a:r>
            <a:r>
              <a:rPr lang="da-DK" sz="2000" dirty="0"/>
              <a:t> di </a:t>
            </a:r>
            <a:r>
              <a:rPr lang="da-DK" sz="2000" dirty="0" err="1"/>
              <a:t>crescita</a:t>
            </a:r>
            <a:r>
              <a:rPr lang="da-DK" sz="2000" dirty="0"/>
              <a:t>  (</a:t>
            </a:r>
            <a:r>
              <a:rPr lang="da-DK" sz="2000" dirty="0" err="1"/>
              <a:t>vasi</a:t>
            </a:r>
            <a:r>
              <a:rPr lang="da-DK" sz="2000" dirty="0"/>
              <a:t> </a:t>
            </a:r>
            <a:r>
              <a:rPr lang="da-DK" sz="2000" dirty="0" err="1"/>
              <a:t>sanguigni</a:t>
            </a:r>
            <a:r>
              <a:rPr lang="da-DK" sz="2000" dirty="0"/>
              <a:t>, </a:t>
            </a:r>
            <a:r>
              <a:rPr lang="da-DK" sz="2000" dirty="0" err="1"/>
              <a:t>epitelio</a:t>
            </a:r>
            <a:r>
              <a:rPr lang="da-DK" sz="2000" dirty="0"/>
              <a:t>, </a:t>
            </a:r>
            <a:r>
              <a:rPr lang="da-DK" sz="2000" dirty="0" err="1"/>
              <a:t>ossa</a:t>
            </a:r>
            <a:r>
              <a:rPr lang="da-DK" sz="2000" dirty="0"/>
              <a:t>, </a:t>
            </a:r>
            <a:r>
              <a:rPr lang="da-DK" sz="2000" dirty="0" err="1"/>
              <a:t>collagene</a:t>
            </a:r>
            <a:r>
              <a:rPr lang="da-DK" sz="2000" dirty="0"/>
              <a:t>, etc.)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a-DK" sz="2000" dirty="0" err="1"/>
              <a:t>Stimolazione</a:t>
            </a:r>
            <a:r>
              <a:rPr lang="da-DK" sz="2000" dirty="0"/>
              <a:t> delle </a:t>
            </a:r>
            <a:r>
              <a:rPr lang="da-DK" sz="2000" dirty="0" err="1"/>
              <a:t>cellule</a:t>
            </a:r>
            <a:r>
              <a:rPr lang="da-DK" sz="2000" dirty="0"/>
              <a:t> </a:t>
            </a:r>
            <a:r>
              <a:rPr lang="da-DK" sz="2000" dirty="0" err="1"/>
              <a:t>staminali</a:t>
            </a:r>
            <a:endParaRPr lang="da-DK" sz="20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da-DK" dirty="0"/>
          </a:p>
        </p:txBody>
      </p:sp>
      <p:sp>
        <p:nvSpPr>
          <p:cNvPr id="4" name="Abgerundetes Rechteck 3"/>
          <p:cNvSpPr/>
          <p:nvPr/>
        </p:nvSpPr>
        <p:spPr>
          <a:xfrm>
            <a:off x="1919288" y="333375"/>
            <a:ext cx="5329237" cy="1150938"/>
          </a:xfrm>
          <a:prstGeom prst="roundRect">
            <a:avLst/>
          </a:prstGeom>
          <a:solidFill>
            <a:schemeClr val="bg1"/>
          </a:solidFill>
          <a:effectLst>
            <a:outerShdw blurRad="346075" dist="23000" dir="1620000" sx="101000" sy="101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Meccanismi</a:t>
            </a:r>
            <a:r>
              <a:rPr lang="en-GB" sz="2400" dirty="0">
                <a:solidFill>
                  <a:srgbClr val="1C4696"/>
                </a:solidFill>
                <a:latin typeface="Arial Rounded MT Bold"/>
                <a:cs typeface="Arial Rounded MT Bold"/>
              </a:rPr>
              <a:t> di </a:t>
            </a:r>
            <a:r>
              <a:rPr lang="en-GB" sz="2400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azione</a:t>
            </a:r>
            <a:endParaRPr lang="en-GB" sz="2400" dirty="0">
              <a:solidFill>
                <a:srgbClr val="1C4696"/>
              </a:solidFill>
              <a:latin typeface="Arial Rounded MT Bold"/>
              <a:cs typeface="Arial Rounded MT Bold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i="1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Comprovati</a:t>
            </a:r>
            <a:r>
              <a:rPr lang="en-GB" sz="2000" i="1" dirty="0">
                <a:solidFill>
                  <a:srgbClr val="1C4696"/>
                </a:solidFill>
                <a:latin typeface="Arial Rounded MT Bold"/>
                <a:cs typeface="Arial Rounded MT Bold"/>
              </a:rPr>
              <a:t> </a:t>
            </a:r>
            <a:r>
              <a:rPr lang="en-GB" sz="2000" i="1" dirty="0" err="1">
                <a:solidFill>
                  <a:srgbClr val="1C4696"/>
                </a:solidFill>
                <a:latin typeface="Arial Rounded MT Bold"/>
                <a:cs typeface="Arial Rounded MT Bold"/>
              </a:rPr>
              <a:t>scientificamente</a:t>
            </a:r>
            <a:endParaRPr lang="en-GB" sz="2000" i="1" dirty="0">
              <a:solidFill>
                <a:srgbClr val="1C4696"/>
              </a:solidFill>
              <a:latin typeface="Arial Rounded MT Bold"/>
              <a:cs typeface="Arial Rounded MT Bold"/>
            </a:endParaRPr>
          </a:p>
        </p:txBody>
      </p:sp>
    </p:spTree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57263" y="1741488"/>
            <a:ext cx="8229600" cy="4525962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de-DE" sz="10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chemeClr val="accent1"/>
                </a:solidFill>
                <a:latin typeface="+mj-lt"/>
              </a:rPr>
              <a:t>Patologie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tumorali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nella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finestra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di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ingresso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chemeClr val="accent1"/>
                </a:solidFill>
                <a:latin typeface="+mj-lt"/>
              </a:rPr>
              <a:t>Tessuti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cerebrali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(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sperimentazioni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in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corso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chemeClr val="accent1"/>
                </a:solidFill>
                <a:latin typeface="+mj-lt"/>
              </a:rPr>
              <a:t>Infezioni</a:t>
            </a:r>
            <a:endParaRPr lang="de-DE" sz="2400" dirty="0">
              <a:solidFill>
                <a:schemeClr val="accent1"/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chemeClr val="accent1"/>
                </a:solidFill>
                <a:latin typeface="+mj-lt"/>
              </a:rPr>
              <a:t>Disordini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della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coagulazione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(prima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dell‘utilizzo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,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è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necessaria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un‘analisi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dello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stato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della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coagulazione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>
                <a:solidFill>
                  <a:schemeClr val="accent1"/>
                </a:solidFill>
                <a:latin typeface="+mj-lt"/>
              </a:rPr>
              <a:t>Uso di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terapie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di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emodiluizione</a:t>
            </a:r>
            <a:endParaRPr lang="de-DE" sz="2400" dirty="0">
              <a:solidFill>
                <a:schemeClr val="accent1"/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chemeClr val="accent1"/>
                </a:solidFill>
                <a:latin typeface="+mj-lt"/>
              </a:rPr>
              <a:t>Tessuto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polmonare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nella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finestra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di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accesso</a:t>
            </a:r>
            <a:endParaRPr lang="de-DE" sz="2400" dirty="0">
              <a:solidFill>
                <a:schemeClr val="accent1"/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chemeClr val="accent1"/>
                </a:solidFill>
                <a:latin typeface="+mj-lt"/>
              </a:rPr>
              <a:t>Gravidanza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(solo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area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dell‘embrione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del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feto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>
                <a:solidFill>
                  <a:schemeClr val="accent1"/>
                </a:solidFill>
                <a:latin typeface="+mj-lt"/>
              </a:rPr>
              <a:t>Disco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epifisario</a:t>
            </a:r>
            <a:endParaRPr lang="de-DE" sz="2400" dirty="0">
              <a:solidFill>
                <a:schemeClr val="accent1"/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chemeClr val="accent1"/>
                </a:solidFill>
                <a:latin typeface="+mj-lt"/>
              </a:rPr>
              <a:t>Pazienti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giovani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(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verificare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quanto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indicato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 sul </a:t>
            </a:r>
            <a:r>
              <a:rPr lang="de-DE" sz="2400" dirty="0" err="1">
                <a:solidFill>
                  <a:schemeClr val="accent1"/>
                </a:solidFill>
                <a:latin typeface="+mj-lt"/>
              </a:rPr>
              <a:t>manuale</a:t>
            </a:r>
            <a:r>
              <a:rPr lang="de-DE" sz="2400" dirty="0">
                <a:solidFill>
                  <a:schemeClr val="accent1"/>
                </a:solidFill>
                <a:latin typeface="+mj-lt"/>
              </a:rPr>
              <a:t>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de-DE" dirty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957263" y="161925"/>
            <a:ext cx="11058525" cy="1150938"/>
          </a:xfrm>
          <a:prstGeom prst="roundRect">
            <a:avLst>
              <a:gd name="adj" fmla="val 6872"/>
            </a:avLst>
          </a:prstGeom>
          <a:solidFill>
            <a:schemeClr val="bg1"/>
          </a:solidFill>
          <a:ln w="6350">
            <a:solidFill>
              <a:srgbClr val="0070C0"/>
            </a:solidFill>
          </a:ln>
          <a:effectLst>
            <a:outerShdw blurRad="346075" dist="23000" dir="1620000" sx="101000" sy="101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>
                <a:solidFill>
                  <a:srgbClr val="1C4696"/>
                </a:solidFill>
                <a:cs typeface="Arial Rounded MT Bold"/>
              </a:rPr>
              <a:t>         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Controindicazioni</a:t>
            </a:r>
            <a:r>
              <a:rPr lang="en-GB" sz="32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all’uso</a:t>
            </a:r>
            <a:r>
              <a:rPr lang="en-GB" sz="32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delle</a:t>
            </a:r>
            <a:r>
              <a:rPr lang="en-GB" sz="32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onde</a:t>
            </a:r>
            <a:r>
              <a:rPr lang="en-GB" sz="32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d’urto</a:t>
            </a:r>
            <a:r>
              <a:rPr lang="en-GB" sz="3200" dirty="0">
                <a:solidFill>
                  <a:schemeClr val="accent1"/>
                </a:solidFill>
                <a:latin typeface="+mj-lt"/>
                <a:cs typeface="Arial Rounded MT Bold"/>
              </a:rPr>
              <a:t> </a:t>
            </a:r>
            <a:r>
              <a:rPr lang="en-GB" sz="3200" dirty="0" err="1">
                <a:solidFill>
                  <a:schemeClr val="accent1"/>
                </a:solidFill>
                <a:latin typeface="+mj-lt"/>
                <a:cs typeface="Arial Rounded MT Bold"/>
              </a:rPr>
              <a:t>focalizzate</a:t>
            </a:r>
            <a:endParaRPr lang="en-GB" sz="3200" dirty="0">
              <a:solidFill>
                <a:schemeClr val="accent1"/>
              </a:solidFill>
              <a:latin typeface="+mj-lt"/>
              <a:cs typeface="Arial Rounded MT Bold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3" descr="Bildschirmfoto 2017-11-27 um 12.10.00.png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3730625" y="2132806"/>
            <a:ext cx="4730750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Abgerundetes Rechteck 4"/>
          <p:cNvSpPr/>
          <p:nvPr/>
        </p:nvSpPr>
        <p:spPr>
          <a:xfrm>
            <a:off x="1991544" y="188640"/>
            <a:ext cx="2880320" cy="648072"/>
          </a:xfrm>
          <a:prstGeom prst="roundRect">
            <a:avLst/>
          </a:prstGeom>
          <a:gradFill flip="none" rotWithShape="1">
            <a:gsLst>
              <a:gs pos="46000">
                <a:schemeClr val="accent1">
                  <a:shade val="51000"/>
                  <a:satMod val="130000"/>
                </a:schemeClr>
              </a:gs>
              <a:gs pos="79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346075" dist="23000" dir="1620000" sx="101000" sy="101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rgbClr val="FFFFFF"/>
                </a:solidFill>
                <a:latin typeface="Arial Rounded MT Bold"/>
                <a:cs typeface="Arial Rounded MT Bold"/>
              </a:rPr>
              <a:t>Non </a:t>
            </a:r>
            <a:r>
              <a:rPr lang="en-GB" sz="2400" b="1" dirty="0" err="1">
                <a:solidFill>
                  <a:srgbClr val="FFFFFF"/>
                </a:solidFill>
                <a:latin typeface="Arial Rounded MT Bold"/>
                <a:cs typeface="Arial Rounded MT Bold"/>
              </a:rPr>
              <a:t>confondere</a:t>
            </a:r>
            <a:endParaRPr lang="en-US" sz="2400" b="1" dirty="0">
              <a:solidFill>
                <a:srgbClr val="FFFFFF"/>
              </a:solidFill>
              <a:latin typeface="Arial Rounded MT Bold"/>
              <a:cs typeface="Arial Rounded MT Bold"/>
            </a:endParaRPr>
          </a:p>
        </p:txBody>
      </p:sp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3" descr="Bildschirmfoto 2017-11-27 um 12.10.00.png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3138921" y="2484437"/>
            <a:ext cx="4730750" cy="3405187"/>
          </a:xfrm>
          <a:prstGeom prst="rect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Rettangolo arrotondato 1"/>
          <p:cNvSpPr/>
          <p:nvPr/>
        </p:nvSpPr>
        <p:spPr>
          <a:xfrm>
            <a:off x="561975" y="147638"/>
            <a:ext cx="11468100" cy="1906587"/>
          </a:xfrm>
          <a:prstGeom prst="roundRect">
            <a:avLst>
              <a:gd name="adj" fmla="val 4180"/>
            </a:avLst>
          </a:prstGeom>
          <a:noFill/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750888" y="454025"/>
            <a:ext cx="9758362" cy="1724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dirty="0">
                <a:solidFill>
                  <a:schemeClr val="accent1"/>
                </a:solidFill>
                <a:latin typeface="+mj-lt"/>
                <a:cs typeface="+mn-cs"/>
              </a:rPr>
              <a:t>Onde d’urto &amp; Onde balistiche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400" dirty="0">
              <a:solidFill>
                <a:schemeClr val="accent1"/>
              </a:solidFill>
              <a:latin typeface="+mj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solidFill>
                  <a:schemeClr val="accent1"/>
                </a:solidFill>
                <a:latin typeface="+mj-lt"/>
                <a:cs typeface="+mn-cs"/>
              </a:rPr>
              <a:t>Non confondiamo le due metodiche. Utili entrambi, ma sicuramente diverse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erade Verbindung mit Pfeil 6"/>
          <p:cNvCxnSpPr/>
          <p:nvPr/>
        </p:nvCxnSpPr>
        <p:spPr bwMode="auto">
          <a:xfrm flipV="1">
            <a:off x="622300" y="1630363"/>
            <a:ext cx="0" cy="36734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 bwMode="auto">
          <a:xfrm flipV="1">
            <a:off x="633413" y="5303838"/>
            <a:ext cx="7758112" cy="7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 bwMode="auto">
          <a:xfrm>
            <a:off x="1100138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 bwMode="auto">
          <a:xfrm>
            <a:off x="1493838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 bwMode="auto">
          <a:xfrm>
            <a:off x="1890713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 bwMode="auto">
          <a:xfrm>
            <a:off x="2287588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 bwMode="auto">
          <a:xfrm>
            <a:off x="2684463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 bwMode="auto">
          <a:xfrm>
            <a:off x="4506913" y="5087938"/>
            <a:ext cx="0" cy="215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972" name="Textfeld 20"/>
          <p:cNvSpPr txBox="1">
            <a:spLocks noChangeArrowheads="1"/>
          </p:cNvSpPr>
          <p:nvPr/>
        </p:nvSpPr>
        <p:spPr bwMode="auto">
          <a:xfrm>
            <a:off x="860425" y="4727575"/>
            <a:ext cx="555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0,2</a:t>
            </a:r>
          </a:p>
        </p:txBody>
      </p:sp>
      <p:sp>
        <p:nvSpPr>
          <p:cNvPr id="40973" name="Textfeld 21"/>
          <p:cNvSpPr txBox="1">
            <a:spLocks noChangeArrowheads="1"/>
          </p:cNvSpPr>
          <p:nvPr/>
        </p:nvSpPr>
        <p:spPr bwMode="auto">
          <a:xfrm>
            <a:off x="2446338" y="4749800"/>
            <a:ext cx="5540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1,0</a:t>
            </a:r>
          </a:p>
        </p:txBody>
      </p:sp>
      <p:sp>
        <p:nvSpPr>
          <p:cNvPr id="40974" name="Textfeld 22"/>
          <p:cNvSpPr txBox="1">
            <a:spLocks noChangeArrowheads="1"/>
          </p:cNvSpPr>
          <p:nvPr/>
        </p:nvSpPr>
        <p:spPr bwMode="auto">
          <a:xfrm>
            <a:off x="4268788" y="4749800"/>
            <a:ext cx="7143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2,0</a:t>
            </a:r>
          </a:p>
        </p:txBody>
      </p:sp>
      <p:sp>
        <p:nvSpPr>
          <p:cNvPr id="40975" name="Textfeld 23"/>
          <p:cNvSpPr txBox="1">
            <a:spLocks noChangeArrowheads="1"/>
          </p:cNvSpPr>
          <p:nvPr/>
        </p:nvSpPr>
        <p:spPr bwMode="auto">
          <a:xfrm>
            <a:off x="6884988" y="5303838"/>
            <a:ext cx="16652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chemeClr val="accent1"/>
                </a:solidFill>
                <a:latin typeface="Calibri" pitchFamily="34" charset="0"/>
              </a:rPr>
              <a:t>ED  MJ/mm</a:t>
            </a:r>
            <a:r>
              <a:rPr lang="de-DE" altLang="it-IT" sz="1600" baseline="30000">
                <a:solidFill>
                  <a:schemeClr val="accent1"/>
                </a:solidFill>
                <a:latin typeface="Calibri" pitchFamily="34" charset="0"/>
              </a:rPr>
              <a:t>2</a:t>
            </a:r>
          </a:p>
        </p:txBody>
      </p:sp>
      <p:cxnSp>
        <p:nvCxnSpPr>
          <p:cNvPr id="26" name="Gerade Verbindung 25"/>
          <p:cNvCxnSpPr/>
          <p:nvPr/>
        </p:nvCxnSpPr>
        <p:spPr bwMode="auto">
          <a:xfrm>
            <a:off x="1306513" y="5303838"/>
            <a:ext cx="0" cy="523875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ichtungspfeil 26"/>
          <p:cNvSpPr/>
          <p:nvPr/>
        </p:nvSpPr>
        <p:spPr bwMode="auto">
          <a:xfrm>
            <a:off x="1416050" y="5735638"/>
            <a:ext cx="3567113" cy="14446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8" name="Richtungspfeil 27"/>
          <p:cNvSpPr/>
          <p:nvPr/>
        </p:nvSpPr>
        <p:spPr bwMode="auto">
          <a:xfrm rot="10800000">
            <a:off x="622300" y="5735638"/>
            <a:ext cx="625475" cy="14446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979" name="Textfeld 28"/>
          <p:cNvSpPr txBox="1">
            <a:spLocks noChangeArrowheads="1"/>
          </p:cNvSpPr>
          <p:nvPr/>
        </p:nvSpPr>
        <p:spPr bwMode="auto">
          <a:xfrm>
            <a:off x="1812925" y="5930900"/>
            <a:ext cx="3170238" cy="5857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Alta</a:t>
            </a:r>
          </a:p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energi</a:t>
            </a:r>
            <a:r>
              <a:rPr lang="de-DE" altLang="it-IT" sz="1600" b="1">
                <a:solidFill>
                  <a:srgbClr val="1C4696"/>
                </a:solidFill>
                <a:latin typeface="Calibri" pitchFamily="34" charset="0"/>
              </a:rPr>
              <a:t>a</a:t>
            </a:r>
          </a:p>
        </p:txBody>
      </p:sp>
      <p:sp>
        <p:nvSpPr>
          <p:cNvPr id="40980" name="Textfeld 29"/>
          <p:cNvSpPr txBox="1">
            <a:spLocks noChangeArrowheads="1"/>
          </p:cNvSpPr>
          <p:nvPr/>
        </p:nvSpPr>
        <p:spPr bwMode="auto">
          <a:xfrm>
            <a:off x="334963" y="5930900"/>
            <a:ext cx="882650" cy="5857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Bassa</a:t>
            </a:r>
          </a:p>
          <a:p>
            <a:r>
              <a:rPr lang="de-DE" altLang="it-IT" sz="1600">
                <a:solidFill>
                  <a:srgbClr val="1C4696"/>
                </a:solidFill>
                <a:latin typeface="Calibri" pitchFamily="34" charset="0"/>
              </a:rPr>
              <a:t>energia</a:t>
            </a:r>
          </a:p>
        </p:txBody>
      </p:sp>
      <p:sp>
        <p:nvSpPr>
          <p:cNvPr id="31" name="Pfeil nach links und rechts 30"/>
          <p:cNvSpPr/>
          <p:nvPr/>
        </p:nvSpPr>
        <p:spPr bwMode="auto">
          <a:xfrm>
            <a:off x="622300" y="2359025"/>
            <a:ext cx="1030288" cy="21590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Pfeil nach links und rechts 31"/>
          <p:cNvSpPr/>
          <p:nvPr/>
        </p:nvSpPr>
        <p:spPr bwMode="auto">
          <a:xfrm>
            <a:off x="781050" y="2927350"/>
            <a:ext cx="1428750" cy="21590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3" name="Pfeil nach links und rechts 32"/>
          <p:cNvSpPr/>
          <p:nvPr/>
        </p:nvSpPr>
        <p:spPr bwMode="auto">
          <a:xfrm>
            <a:off x="1100138" y="3503613"/>
            <a:ext cx="1662112" cy="21590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4" name="Pfeil nach links und rechts 33"/>
          <p:cNvSpPr/>
          <p:nvPr/>
        </p:nvSpPr>
        <p:spPr bwMode="auto">
          <a:xfrm>
            <a:off x="2287588" y="3997325"/>
            <a:ext cx="2298700" cy="252413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0985" name="Textfeld 35"/>
          <p:cNvSpPr txBox="1">
            <a:spLocks noChangeArrowheads="1"/>
          </p:cNvSpPr>
          <p:nvPr/>
        </p:nvSpPr>
        <p:spPr bwMode="auto">
          <a:xfrm>
            <a:off x="1652588" y="2290763"/>
            <a:ext cx="2481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Rigenerazione tissutale  </a:t>
            </a:r>
          </a:p>
        </p:txBody>
      </p:sp>
      <p:sp>
        <p:nvSpPr>
          <p:cNvPr id="40986" name="Textfeld 36"/>
          <p:cNvSpPr txBox="1">
            <a:spLocks noChangeArrowheads="1"/>
          </p:cNvSpPr>
          <p:nvPr/>
        </p:nvSpPr>
        <p:spPr bwMode="auto">
          <a:xfrm>
            <a:off x="2208213" y="2844800"/>
            <a:ext cx="1925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Terapia del dolore</a:t>
            </a:r>
          </a:p>
        </p:txBody>
      </p:sp>
      <p:sp>
        <p:nvSpPr>
          <p:cNvPr id="40987" name="Textfeld 37"/>
          <p:cNvSpPr txBox="1">
            <a:spLocks noChangeArrowheads="1"/>
          </p:cNvSpPr>
          <p:nvPr/>
        </p:nvSpPr>
        <p:spPr bwMode="auto">
          <a:xfrm>
            <a:off x="2762250" y="3411538"/>
            <a:ext cx="2379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Non-unions</a:t>
            </a:r>
          </a:p>
        </p:txBody>
      </p:sp>
      <p:sp>
        <p:nvSpPr>
          <p:cNvPr id="40988" name="Textfeld 38"/>
          <p:cNvSpPr txBox="1">
            <a:spLocks noChangeArrowheads="1"/>
          </p:cNvSpPr>
          <p:nvPr/>
        </p:nvSpPr>
        <p:spPr bwMode="auto">
          <a:xfrm>
            <a:off x="4625975" y="3911600"/>
            <a:ext cx="1123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it-IT">
                <a:solidFill>
                  <a:schemeClr val="accent1"/>
                </a:solidFill>
                <a:latin typeface="Calibri" pitchFamily="34" charset="0"/>
              </a:rPr>
              <a:t>Litotrissia</a:t>
            </a:r>
          </a:p>
        </p:txBody>
      </p:sp>
      <p:sp>
        <p:nvSpPr>
          <p:cNvPr id="2" name="Rettangolo arrotondato 1"/>
          <p:cNvSpPr/>
          <p:nvPr/>
        </p:nvSpPr>
        <p:spPr>
          <a:xfrm>
            <a:off x="574675" y="193675"/>
            <a:ext cx="11261725" cy="1122363"/>
          </a:xfrm>
          <a:prstGeom prst="roundRect">
            <a:avLst>
              <a:gd name="adj" fmla="val 5508"/>
            </a:avLst>
          </a:prstGeom>
          <a:noFill/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1017588" y="501650"/>
            <a:ext cx="105425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dirty="0">
                <a:solidFill>
                  <a:schemeClr val="accent1"/>
                </a:solidFill>
                <a:latin typeface="+mj-lt"/>
                <a:cs typeface="+mn-cs"/>
              </a:rPr>
              <a:t>Densità di energia &amp; reazioni corporee</a:t>
            </a:r>
          </a:p>
        </p:txBody>
      </p:sp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4083050" y="2265363"/>
            <a:ext cx="714375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ESWT</a:t>
            </a:r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4083050" y="2844800"/>
            <a:ext cx="7159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ESWT</a:t>
            </a:r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4083050" y="3408363"/>
            <a:ext cx="7159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ESWT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5749925" y="3908425"/>
            <a:ext cx="701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70C0"/>
                </a:solidFill>
                <a:latin typeface="Calibri" pitchFamily="34" charset="0"/>
              </a:rPr>
              <a:t>ESWL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/>
      <p:bldP spid="40973" grpId="0"/>
      <p:bldP spid="40974" grpId="0"/>
      <p:bldP spid="40975" grpId="0"/>
      <p:bldP spid="27" grpId="0" animBg="1"/>
      <p:bldP spid="28" grpId="0" animBg="1"/>
      <p:bldP spid="40979" grpId="0" animBg="1"/>
      <p:bldP spid="40980" grpId="0" animBg="1"/>
      <p:bldP spid="31" grpId="0" animBg="1"/>
      <p:bldP spid="32" grpId="0" animBg="1"/>
      <p:bldP spid="33" grpId="0" animBg="1"/>
      <p:bldP spid="34" grpId="0" animBg="1"/>
      <p:bldP spid="40985" grpId="0"/>
      <p:bldP spid="40986" grpId="0"/>
      <p:bldP spid="40987" grpId="0"/>
      <p:bldP spid="40988" grpId="0"/>
      <p:bldP spid="4" grpId="0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B105B8-2861-0642-3997-3290736FF0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961411" y="482675"/>
            <a:ext cx="9032278" cy="832390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clinico: Spalla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C8D94BB-FAC9-B791-A1D5-37E4A9558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011" y="2014889"/>
            <a:ext cx="5604889" cy="650311"/>
          </a:xfrm>
        </p:spPr>
        <p:txBody>
          <a:bodyPr>
            <a:normAutofit/>
          </a:bodyPr>
          <a:lstStyle/>
          <a:p>
            <a:pPr algn="ctr"/>
            <a:r>
              <a:rPr lang="it-IT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Diagnosi: </a:t>
            </a:r>
            <a:r>
              <a:rPr lang="it-IT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tendinopatia calcifica e non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1353DFB-EC9A-5D49-B5EC-975B23EF1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8730"/>
            <a:ext cx="12192000" cy="25082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B757507-1109-1044-9814-52E97EB02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278" y="6113833"/>
            <a:ext cx="2441729" cy="46379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D135C19-FA6D-7EF8-0473-10FDBFECC55C}"/>
              </a:ext>
            </a:extLst>
          </p:cNvPr>
          <p:cNvSpPr txBox="1"/>
          <p:nvPr/>
        </p:nvSpPr>
        <p:spPr>
          <a:xfrm>
            <a:off x="382513" y="3599149"/>
            <a:ext cx="11426973" cy="288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L’ecografia risulta utile per la valutazione della dimensione della calcificazione e la relativa scelta terapeutica. </a:t>
            </a:r>
          </a:p>
          <a:p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Limitazione di movimento?? </a:t>
            </a:r>
          </a:p>
          <a:p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tendinopatie di spalla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calcifiche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non, sono un’indicazione standard rispetto alla terapia ad onde d’urto.</a:t>
            </a:r>
          </a:p>
          <a:p>
            <a:endParaRPr lang="it-IT" sz="11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Shock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wave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therapy for rotator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cuff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disease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with or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without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calcification</a:t>
            </a:r>
            <a:endParaRPr lang="it-IT" sz="1100" b="1" i="0" dirty="0">
              <a:solidFill>
                <a:srgbClr val="212121"/>
              </a:solidFill>
              <a:effectLst/>
              <a:latin typeface="Merriweather" pitchFamily="2" charset="77"/>
            </a:endParaRPr>
          </a:p>
          <a:p>
            <a:pPr algn="l"/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Stephen J Surace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Jessica Deitch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Renea V Johnston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Rachelle Buchbinder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</a:p>
          <a:p>
            <a:pPr algn="l"/>
            <a:endParaRPr lang="it-IT" sz="1100" baseline="30000" dirty="0">
              <a:solidFill>
                <a:srgbClr val="323A45"/>
              </a:solidFill>
              <a:latin typeface="system-ui"/>
            </a:endParaRPr>
          </a:p>
          <a:p>
            <a:pPr algn="l"/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Extracorporeal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Shockwave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Therapy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as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an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Adjunctive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Therapy for Frozen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Shoulder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: A 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Systematic</a:t>
            </a:r>
            <a:r>
              <a:rPr lang="it-IT" sz="1100" b="1" i="0" dirty="0">
                <a:solidFill>
                  <a:srgbClr val="212121"/>
                </a:solidFill>
                <a:effectLst/>
                <a:latin typeface="Merriweather" pitchFamily="2" charset="77"/>
              </a:rPr>
              <a:t> Review and Meta-</a:t>
            </a:r>
            <a:r>
              <a:rPr lang="it-IT" sz="1100" b="1" i="0" dirty="0" err="1">
                <a:solidFill>
                  <a:srgbClr val="212121"/>
                </a:solidFill>
                <a:effectLst/>
                <a:latin typeface="Merriweather" pitchFamily="2" charset="77"/>
              </a:rPr>
              <a:t>analysis</a:t>
            </a:r>
            <a:endParaRPr lang="it-IT" sz="1100" b="1" i="0" dirty="0">
              <a:solidFill>
                <a:srgbClr val="212121"/>
              </a:solidFill>
              <a:effectLst/>
              <a:latin typeface="Merriweather" pitchFamily="2" charset="77"/>
            </a:endParaRPr>
          </a:p>
          <a:p>
            <a:pPr algn="l"/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Ruihan Zhang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Zhenyu Wang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Ruishu Liu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2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Nan Zhang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Jiaxun Guo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r>
              <a:rPr lang="it-IT" sz="1100" b="0" i="0" dirty="0">
                <a:solidFill>
                  <a:srgbClr val="5B616B"/>
                </a:solidFill>
                <a:effectLst/>
                <a:latin typeface="system-ui"/>
              </a:rPr>
              <a:t>, </a:t>
            </a:r>
            <a:r>
              <a:rPr lang="it-IT" sz="1100" b="0" i="0" u="none" strike="noStrike" dirty="0">
                <a:solidFill>
                  <a:srgbClr val="0071BC"/>
                </a:solidFill>
                <a:effectLst/>
                <a:latin typeface="system-ui"/>
              </a:rPr>
              <a:t>Yunxia Huang</a:t>
            </a:r>
            <a:r>
              <a:rPr lang="it-IT" sz="1100" b="0" i="0" baseline="30000" dirty="0">
                <a:solidFill>
                  <a:srgbClr val="5B616B"/>
                </a:solidFill>
                <a:effectLst/>
                <a:latin typeface="system-ui"/>
              </a:rPr>
              <a:t> </a:t>
            </a:r>
            <a:r>
              <a:rPr lang="it-IT" sz="1100" b="0" i="0" u="none" strike="noStrike" baseline="30000" dirty="0">
                <a:solidFill>
                  <a:srgbClr val="323A45"/>
                </a:solidFill>
                <a:effectLst/>
                <a:latin typeface="system-ui"/>
              </a:rPr>
              <a:t>1</a:t>
            </a:r>
            <a:endParaRPr lang="it-IT" sz="1100" b="0" i="0" dirty="0">
              <a:solidFill>
                <a:srgbClr val="5B616B"/>
              </a:solidFill>
              <a:effectLst/>
              <a:latin typeface="system-ui"/>
            </a:endParaRPr>
          </a:p>
          <a:p>
            <a:pPr algn="l"/>
            <a:endParaRPr lang="it-IT" sz="1100" b="0" i="0" dirty="0">
              <a:solidFill>
                <a:srgbClr val="5B616B"/>
              </a:solidFill>
              <a:effectLst/>
              <a:latin typeface="system-ui"/>
            </a:endParaRPr>
          </a:p>
          <a:p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290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4D19BF-58DB-26CD-5AEB-77BA9B788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it-IT" sz="5400"/>
              <a:t>Caso clinico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DAF9AEC-6B1D-BB20-7544-E6087BC7AAA3}"/>
              </a:ext>
            </a:extLst>
          </p:cNvPr>
          <p:cNvSpPr txBox="1"/>
          <p:nvPr/>
        </p:nvSpPr>
        <p:spPr>
          <a:xfrm>
            <a:off x="2192055" y="63005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2757A75-007D-499A-5703-878D7101F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/>
          </a:p>
          <a:p>
            <a:r>
              <a:rPr lang="it-IT" dirty="0"/>
              <a:t>Uomo 74 aa</a:t>
            </a:r>
          </a:p>
          <a:p>
            <a:r>
              <a:rPr lang="it-IT" dirty="0"/>
              <a:t>Scoliosi</a:t>
            </a:r>
          </a:p>
          <a:p>
            <a:r>
              <a:rPr lang="it-IT" dirty="0"/>
              <a:t>Intervento decompressione lombare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00747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E22EFD1-BFBD-0240-9BB9-B36918FA2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680" t="12445" r="12865" b="7083"/>
          <a:stretch/>
        </p:blipFill>
        <p:spPr>
          <a:xfrm rot="5400000">
            <a:off x="5050919" y="612048"/>
            <a:ext cx="4038591" cy="6472096"/>
          </a:xfrm>
          <a:ln>
            <a:solidFill>
              <a:srgbClr val="0070C0"/>
            </a:solidFill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D483732-E6C9-30CF-D79B-CFF8EB6219D1}"/>
              </a:ext>
            </a:extLst>
          </p:cNvPr>
          <p:cNvSpPr txBox="1"/>
          <p:nvPr/>
        </p:nvSpPr>
        <p:spPr>
          <a:xfrm>
            <a:off x="1885207" y="1002482"/>
            <a:ext cx="62850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Algia spalla </a:t>
            </a:r>
            <a:r>
              <a:rPr lang="it-IT" dirty="0" err="1"/>
              <a:t>ds</a:t>
            </a:r>
            <a:r>
              <a:rPr lang="it-IT" dirty="0"/>
              <a:t> post intervento</a:t>
            </a:r>
          </a:p>
        </p:txBody>
      </p:sp>
    </p:spTree>
    <p:extLst>
      <p:ext uri="{BB962C8B-B14F-4D97-AF65-F5344CB8AC3E}">
        <p14:creationId xmlns:p14="http://schemas.microsoft.com/office/powerpoint/2010/main" val="244853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83ACED-033C-1DB3-0A23-74487AE3F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B7F6452-D107-80F1-3FDF-8AD6D1713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Eseguite 3 sedute a cadenza settimanale</a:t>
            </a:r>
          </a:p>
          <a:p>
            <a:r>
              <a:rPr lang="it-IT" dirty="0"/>
              <a:t>Dopo 1 mese controllo</a:t>
            </a:r>
          </a:p>
          <a:p>
            <a:r>
              <a:rPr lang="it-IT" dirty="0"/>
              <a:t>Ridotta limitazione articolare</a:t>
            </a:r>
          </a:p>
          <a:p>
            <a:r>
              <a:rPr lang="it-IT" dirty="0"/>
              <a:t>Dolore VAS 8</a:t>
            </a:r>
            <a:r>
              <a:rPr lang="it-IT" dirty="0">
                <a:sym typeface="Wingdings" pitchFamily="2" charset="2"/>
              </a:rPr>
              <a:t>4</a:t>
            </a:r>
          </a:p>
          <a:p>
            <a:r>
              <a:rPr lang="it-IT" dirty="0">
                <a:sym typeface="Wingdings" pitchFamily="2" charset="2"/>
              </a:rPr>
              <a:t>Secondo ciclo</a:t>
            </a:r>
          </a:p>
          <a:p>
            <a:r>
              <a:rPr lang="it-IT" dirty="0">
                <a:sym typeface="Wingdings" pitchFamily="2" charset="2"/>
              </a:rPr>
              <a:t>ROM completo con compensi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01574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E22EFD1-BFBD-0240-9BB9-B36918FA2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680" t="12445" r="12865" b="7083"/>
          <a:stretch/>
        </p:blipFill>
        <p:spPr>
          <a:xfrm rot="5400000">
            <a:off x="3405407" y="-1033465"/>
            <a:ext cx="5303124" cy="8498589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770556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4D19BF-58DB-26CD-5AEB-77BA9B788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it-IT" sz="5400"/>
              <a:t>Caso clinico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DAF9AEC-6B1D-BB20-7544-E6087BC7AAA3}"/>
              </a:ext>
            </a:extLst>
          </p:cNvPr>
          <p:cNvSpPr txBox="1"/>
          <p:nvPr/>
        </p:nvSpPr>
        <p:spPr>
          <a:xfrm>
            <a:off x="2192055" y="63005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2757A75-007D-499A-5703-878D7101F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/>
          </a:p>
          <a:p>
            <a:r>
              <a:rPr lang="it-IT" dirty="0"/>
              <a:t>Uomo 64 aa</a:t>
            </a:r>
          </a:p>
          <a:p>
            <a:r>
              <a:rPr lang="it-IT" dirty="0"/>
              <a:t>Lavoro: muratore</a:t>
            </a:r>
          </a:p>
          <a:p>
            <a:r>
              <a:rPr lang="it-IT" dirty="0"/>
              <a:t>Algia spalla </a:t>
            </a:r>
            <a:r>
              <a:rPr lang="it-IT" dirty="0" err="1"/>
              <a:t>ds</a:t>
            </a:r>
            <a:r>
              <a:rPr lang="it-IT" dirty="0"/>
              <a:t> dopo sforzo protratto</a:t>
            </a:r>
          </a:p>
          <a:p>
            <a:r>
              <a:rPr lang="it-IT" dirty="0"/>
              <a:t>Eco spalla </a:t>
            </a:r>
            <a:r>
              <a:rPr lang="it-IT" dirty="0" err="1"/>
              <a:t>ds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14285989"/>
      </p:ext>
    </p:extLst>
  </p:cSld>
  <p:clrMapOvr>
    <a:masterClrMapping/>
  </p:clrMapOvr>
</p:sld>
</file>

<file path=ppt/theme/theme1.xml><?xml version="1.0" encoding="utf-8"?>
<a:theme xmlns:a="http://schemas.openxmlformats.org/drawingml/2006/main" name="4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975</Words>
  <Application>Microsoft Macintosh PowerPoint</Application>
  <PresentationFormat>Widescreen</PresentationFormat>
  <Paragraphs>207</Paragraphs>
  <Slides>39</Slides>
  <Notes>2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39</vt:i4>
      </vt:variant>
    </vt:vector>
  </HeadingPairs>
  <TitlesOfParts>
    <vt:vector size="49" baseType="lpstr">
      <vt:lpstr>Arial</vt:lpstr>
      <vt:lpstr>Arial Rounded MT Bold</vt:lpstr>
      <vt:lpstr>Calibri</vt:lpstr>
      <vt:lpstr>Calibri Light</vt:lpstr>
      <vt:lpstr>Dax</vt:lpstr>
      <vt:lpstr>Merriweather</vt:lpstr>
      <vt:lpstr>MicrosoftSansSerif</vt:lpstr>
      <vt:lpstr>system-ui</vt:lpstr>
      <vt:lpstr>Wingdings</vt:lpstr>
      <vt:lpstr>4_Tema di Office</vt:lpstr>
      <vt:lpstr>Presentazione standard di PowerPoint</vt:lpstr>
      <vt:lpstr>Presentazione standard di PowerPoint</vt:lpstr>
      <vt:lpstr>Presentazione standard di PowerPoint</vt:lpstr>
      <vt:lpstr>Caso clinico: Spalla</vt:lpstr>
      <vt:lpstr>Caso clinico </vt:lpstr>
      <vt:lpstr>Presentazione standard di PowerPoint</vt:lpstr>
      <vt:lpstr>Presentazione standard di PowerPoint</vt:lpstr>
      <vt:lpstr>Presentazione standard di PowerPoint</vt:lpstr>
      <vt:lpstr>Caso clinico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Posizionamento paziente nel trattamento di spalla </vt:lpstr>
      <vt:lpstr>Caso clinico </vt:lpstr>
      <vt:lpstr>Presentazione standard di PowerPoint</vt:lpstr>
      <vt:lpstr>Presentazione standard di PowerPoint</vt:lpstr>
      <vt:lpstr>Presentazione standard di PowerPoint</vt:lpstr>
      <vt:lpstr>Caso clinico </vt:lpstr>
      <vt:lpstr>Presentazione standard di PowerPoint</vt:lpstr>
      <vt:lpstr>Presentazione standard di PowerPoint</vt:lpstr>
      <vt:lpstr>Presentazione standard di PowerPoint</vt:lpstr>
      <vt:lpstr>ESWT</vt:lpstr>
      <vt:lpstr>Presentazione standard di PowerPoint</vt:lpstr>
      <vt:lpstr>Considerazioni</vt:lpstr>
      <vt:lpstr>Effetto bio-stimolante</vt:lpstr>
      <vt:lpstr>Presentazione standard di PowerPoint</vt:lpstr>
      <vt:lpstr>Presentazione standard di PowerPoint</vt:lpstr>
      <vt:lpstr>Meccanismi di azione</vt:lpstr>
      <vt:lpstr>Protocolli standard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margherita sola</dc:creator>
  <cp:lastModifiedBy>raffaella ricci</cp:lastModifiedBy>
  <cp:revision>187</cp:revision>
  <dcterms:created xsi:type="dcterms:W3CDTF">2020-11-16T09:22:30Z</dcterms:created>
  <dcterms:modified xsi:type="dcterms:W3CDTF">2024-07-29T10:57:33Z</dcterms:modified>
</cp:coreProperties>
</file>