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60" r:id="rId3"/>
    <p:sldId id="261" r:id="rId4"/>
    <p:sldId id="294" r:id="rId5"/>
    <p:sldId id="697" r:id="rId6"/>
    <p:sldId id="268" r:id="rId7"/>
    <p:sldId id="269" r:id="rId8"/>
    <p:sldId id="270" r:id="rId9"/>
    <p:sldId id="273" r:id="rId10"/>
    <p:sldId id="274" r:id="rId11"/>
    <p:sldId id="275" r:id="rId12"/>
    <p:sldId id="698" r:id="rId13"/>
    <p:sldId id="699" r:id="rId14"/>
    <p:sldId id="308" r:id="rId15"/>
    <p:sldId id="309" r:id="rId16"/>
    <p:sldId id="310" r:id="rId17"/>
    <p:sldId id="311" r:id="rId18"/>
    <p:sldId id="313" r:id="rId19"/>
    <p:sldId id="306" r:id="rId20"/>
    <p:sldId id="307" r:id="rId21"/>
    <p:sldId id="284" r:id="rId22"/>
    <p:sldId id="279" r:id="rId23"/>
    <p:sldId id="283" r:id="rId24"/>
    <p:sldId id="288" r:id="rId25"/>
    <p:sldId id="312" r:id="rId2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52" autoAdjust="0"/>
    <p:restoredTop sz="94660"/>
  </p:normalViewPr>
  <p:slideViewPr>
    <p:cSldViewPr snapToGrid="0">
      <p:cViewPr varScale="1">
        <p:scale>
          <a:sx n="81" d="100"/>
          <a:sy n="81" d="100"/>
        </p:scale>
        <p:origin x="58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0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218CA-1C77-48C9-A62B-AD7B1D2646B0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504A3-5854-4D8F-BFB9-8740150F079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26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574FC2-2D18-C841-BB10-ECE3B2C52389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23083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Nervo circonflesso e </a:t>
            </a:r>
            <a:r>
              <a:rPr lang="it-IT" dirty="0" err="1"/>
              <a:t>sovrascapolare</a:t>
            </a:r>
            <a:r>
              <a:rPr lang="it-IT" dirty="0"/>
              <a:t> x i </a:t>
            </a:r>
            <a:r>
              <a:rPr lang="it-IT" dirty="0" err="1"/>
              <a:t>prob</a:t>
            </a:r>
            <a:r>
              <a:rPr lang="it-IT" dirty="0"/>
              <a:t> di capsula</a:t>
            </a:r>
          </a:p>
          <a:p>
            <a:r>
              <a:rPr lang="it-IT" dirty="0"/>
              <a:t>Coscientizzazione del movimento senza dolore di quei pz</a:t>
            </a:r>
            <a:r>
              <a:rPr lang="it-IT" baseline="0" dirty="0"/>
              <a:t> con dolore al movimento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E48C5-94B8-449E-8E53-5ACECBC34E3B}" type="slidenum">
              <a:rPr lang="it-IT" smtClean="0"/>
              <a:pPr/>
              <a:t>22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dirty="0"/>
              <a:t>Le informazioni che il SNC invia ai TESSUTI sulla loro</a:t>
            </a:r>
            <a:r>
              <a:rPr lang="it-IT" sz="1200" baseline="0" dirty="0"/>
              <a:t> </a:t>
            </a:r>
            <a:r>
              <a:rPr lang="it-IT" sz="1200" dirty="0"/>
              <a:t>FUNZIONALITÀ/mantenimento del TROFISMO avviene attraverso il NERVO, </a:t>
            </a:r>
            <a:r>
              <a:rPr lang="it-IT" sz="1200" dirty="0" err="1"/>
              <a:t>qundi</a:t>
            </a:r>
            <a:r>
              <a:rPr lang="it-IT" sz="1200" baseline="0" dirty="0"/>
              <a:t> 1 nervo che non conduce bene/ alterato da invia al tessuto 1segnale distrofico </a:t>
            </a:r>
            <a:endParaRPr lang="it-IT" sz="1200" dirty="0"/>
          </a:p>
          <a:p>
            <a:r>
              <a:rPr lang="it-IT" dirty="0"/>
              <a:t>Abbbiamo</a:t>
            </a:r>
            <a:r>
              <a:rPr lang="it-IT" baseline="0" dirty="0"/>
              <a:t> </a:t>
            </a:r>
            <a:r>
              <a:rPr lang="it-IT" dirty="0"/>
              <a:t>Vari strumenti su dolore nocicettivo e </a:t>
            </a:r>
            <a:r>
              <a:rPr lang="it-IT" baseline="0" dirty="0"/>
              <a:t>infiammatori dolore neuropatico  e </a:t>
            </a:r>
            <a:r>
              <a:rPr lang="it-IT" baseline="0" dirty="0" err="1"/>
              <a:t>ipersensiblizzazione</a:t>
            </a:r>
            <a:r>
              <a:rPr lang="it-IT" baseline="0" dirty="0"/>
              <a:t> e </a:t>
            </a:r>
            <a:r>
              <a:rPr lang="it-IT" baseline="0" dirty="0" err="1"/>
              <a:t>allodinia</a:t>
            </a:r>
            <a:r>
              <a:rPr lang="it-IT" baseline="0" dirty="0"/>
              <a:t> cosa uso?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E48C5-94B8-449E-8E53-5ACECBC34E3B}" type="slidenum">
              <a:rPr lang="it-IT" smtClean="0"/>
              <a:pPr/>
              <a:t>23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574FC2-2D18-C841-BB10-ECE3B2C52389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2261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dolore neuropatico è causato da un danno o da una disfunzione del sistema nervoso periferico o centrale, piuttosto che dalla stimolazione dei recettori per il dolore. La diagnosi è suggerita da dolore sproporzionato rispetto al danno tissutale, alle </a:t>
            </a:r>
            <a:r>
              <a:rPr lang="it-IT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disestesie</a:t>
            </a:r>
            <a:r>
              <a:rPr lang="it-IT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(p. es., bruciore, intorpidimento) e ai segni di lesione nervosa rilevati durante l'esame neurologico.</a:t>
            </a:r>
            <a:endParaRPr lang="it-IT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IT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 </a:t>
            </a:r>
            <a:r>
              <a:rPr lang="it-IT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dolore neurogeno</a:t>
            </a:r>
            <a:r>
              <a:rPr lang="it-IT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è determinato da una lesione o da una disfunzione nel sistema nervoso, centrale o periferico. Caratteristica del </a:t>
            </a:r>
            <a:r>
              <a:rPr lang="it-IT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dolore neurogeno</a:t>
            </a:r>
            <a:r>
              <a:rPr lang="it-IT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è la sensazione di bruciore o di scossa. Può essere continuo o episodico.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574FC2-2D18-C841-BB10-ECE3B2C52389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7493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Rilancio a corso avanzato di Roby per </a:t>
            </a:r>
            <a:r>
              <a:rPr lang="it-IT" dirty="0" err="1"/>
              <a:t>neurodinamica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574FC2-2D18-C841-BB10-ECE3B2C52389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09592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aseline="0" dirty="0"/>
              <a:t>Pz che soffre di tunnel carpale che torna dopo l'intervento chirurgico Siamo di fronte a un nervo </a:t>
            </a:r>
            <a:r>
              <a:rPr lang="it-IT" baseline="0" dirty="0" err="1"/>
              <a:t>meccanosensibilità</a:t>
            </a:r>
            <a:r>
              <a:rPr lang="it-IT" baseline="0" dirty="0"/>
              <a:t> </a:t>
            </a:r>
            <a:r>
              <a:rPr lang="it-IT" baseline="0" dirty="0" err="1"/>
              <a:t>ms</a:t>
            </a:r>
            <a:r>
              <a:rPr lang="it-IT" baseline="0" dirty="0"/>
              <a:t>, l'intervento chirurgico non guarisce la </a:t>
            </a:r>
            <a:r>
              <a:rPr lang="it-IT" baseline="0" dirty="0" err="1"/>
              <a:t>ms</a:t>
            </a:r>
            <a:r>
              <a:rPr lang="it-IT" baseline="0" dirty="0"/>
              <a:t> del nervo, il nervo è distrofico e non riesce a guarire da solo.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504A3-5854-4D8F-BFB9-8740150F079D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73276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N MEDIANO solco tra bicipite e tricipite, il nervo va palpato ad arto esteso così metto in tensione il mediano e </a:t>
            </a:r>
            <a:r>
              <a:rPr lang="it-IT" dirty="0" err="1"/>
              <a:t>detendo</a:t>
            </a:r>
            <a:r>
              <a:rPr lang="it-IT" dirty="0"/>
              <a:t> l ulnare che passa sotto al mediano, il mediano nell'avambraccio è mediale al tendine del bicipite brachiale</a:t>
            </a:r>
          </a:p>
          <a:p>
            <a:r>
              <a:rPr lang="it-IT" dirty="0"/>
              <a:t>N ULNARE a livello del gomito il tunnel cubitale o canale olecranico, dopo il suo passaggio all'interno del tunnel cubitale il nervo ulnare comincia il suo transito attraverso l'avambraccio qui si avvicina in direzione della mano occupando una posizione </a:t>
            </a:r>
            <a:r>
              <a:rPr lang="it-IT" dirty="0" err="1"/>
              <a:t>antero</a:t>
            </a:r>
            <a:r>
              <a:rPr lang="it-IT" dirty="0"/>
              <a:t>-mediale, durante il suo percorso lungo l'avambraccio il nervo ulnare affianca molto da vicino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504A3-5854-4D8F-BFB9-8740150F079D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8378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504A3-5854-4D8F-BFB9-8740150F079D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44173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31EC869-2D3E-4F71-BA00-6C99A6953FB3}" type="slidenum">
              <a:rPr lang="en-US"/>
              <a:pPr/>
              <a:t>19</a:t>
            </a:fld>
            <a:endParaRPr lang="en-US"/>
          </a:p>
        </p:txBody>
      </p:sp>
      <p:sp>
        <p:nvSpPr>
          <p:cNvPr id="41985" name="Text Box 1"/>
          <p:cNvSpPr txBox="1">
            <a:spLocks noChangeArrowheads="1"/>
          </p:cNvSpPr>
          <p:nvPr/>
        </p:nvSpPr>
        <p:spPr bwMode="auto">
          <a:xfrm>
            <a:off x="1191413" y="879262"/>
            <a:ext cx="4476728" cy="3164089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9739" tIns="44870" rIns="89739" bIns="44870" anchor="ctr"/>
          <a:lstStyle/>
          <a:p>
            <a:endParaRPr lang="it-IT"/>
          </a:p>
        </p:txBody>
      </p:sp>
      <p:sp>
        <p:nvSpPr>
          <p:cNvPr id="419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6577" y="4344766"/>
            <a:ext cx="5483293" cy="411206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r>
              <a:rPr lang="it-IT" dirty="0"/>
              <a:t>Alterazioni</a:t>
            </a:r>
            <a:r>
              <a:rPr lang="it-IT" baseline="0" dirty="0"/>
              <a:t> neurotrofiche </a:t>
            </a:r>
            <a:endParaRPr lang="it-IT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10DDBE7-45B4-4B23-A13C-B23E4545E8C0}" type="slidenum">
              <a:rPr lang="en-US"/>
              <a:pPr/>
              <a:t>20</a:t>
            </a:fld>
            <a:endParaRPr lang="en-US"/>
          </a:p>
        </p:txBody>
      </p:sp>
      <p:sp>
        <p:nvSpPr>
          <p:cNvPr id="47105" name="Text Box 1"/>
          <p:cNvSpPr txBox="1">
            <a:spLocks noChangeArrowheads="1"/>
          </p:cNvSpPr>
          <p:nvPr/>
        </p:nvSpPr>
        <p:spPr bwMode="auto">
          <a:xfrm>
            <a:off x="1191413" y="879262"/>
            <a:ext cx="4476728" cy="3164089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9739" tIns="44870" rIns="89739" bIns="44870" anchor="ctr"/>
          <a:lstStyle/>
          <a:p>
            <a:endParaRPr lang="it-IT"/>
          </a:p>
        </p:txBody>
      </p:sp>
      <p:sp>
        <p:nvSpPr>
          <p:cNvPr id="4710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6577" y="4344766"/>
            <a:ext cx="5483293" cy="411206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r>
              <a:rPr lang="it-IT" dirty="0"/>
              <a:t>Interneuroni e connessioni</a:t>
            </a:r>
            <a:r>
              <a:rPr lang="it-IT" baseline="0" dirty="0"/>
              <a:t> tra </a:t>
            </a:r>
            <a:r>
              <a:rPr lang="it-IT" baseline="0" dirty="0" err="1"/>
              <a:t>sx</a:t>
            </a:r>
            <a:r>
              <a:rPr lang="it-IT" baseline="0" dirty="0"/>
              <a:t> e </a:t>
            </a:r>
            <a:r>
              <a:rPr lang="it-IT" baseline="0" dirty="0" err="1"/>
              <a:t>dx</a:t>
            </a:r>
            <a:r>
              <a:rPr lang="it-IT" baseline="0" dirty="0"/>
              <a:t> </a:t>
            </a:r>
            <a:endParaRPr lang="it-IT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D0A278F-5E44-C79E-5575-E8601B2759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FB0A472-2AD5-09B2-2853-42BC4193AC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6EDEDFB-F631-19EA-27FC-440B84F50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8F165-582F-4D33-A5CD-AAED17F688ED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9EFEF7B-B68A-D01E-C51A-E7FA30D37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E9153B1-9252-283B-4B0A-75F3AE08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F4C67-1AEA-4057-8AAB-9966E4B0CA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9091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C229423-8A53-A171-4BA5-B3E50416A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EE20505-3649-7893-2D42-BF34EF3EE5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605420B-10AD-16BA-D07F-17D74509B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8F165-582F-4D33-A5CD-AAED17F688ED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1E89A04-A0B5-9507-BDE0-C09B8A5C5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ADF14BB-E4BE-BADE-BA4D-E86F67959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F4C67-1AEA-4057-8AAB-9966E4B0CA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4577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903D7CA1-A5BF-2BA5-A335-D8D7FBF697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1908A57E-CB11-728B-16CA-AC03338B00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01C4779-1C96-B0E9-765B-A20B6D526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8F165-582F-4D33-A5CD-AAED17F688ED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FC81EBF-BBD2-5EE9-E6E4-F4761F74D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CF67A48-96E5-B668-6FF6-78AFD592C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F4C67-1AEA-4057-8AAB-9966E4B0CA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8008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F89C910-5D21-FEED-B2C7-51F591101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ACA6B93-E701-AE67-114B-0FBF28B06B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8738B08-6638-906B-2E3A-3FCBFF558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8F165-582F-4D33-A5CD-AAED17F688ED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55D7836-762E-4A7B-6831-75C5788F7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0ED1CDC-3563-416A-B731-5D8FE9865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F4C67-1AEA-4057-8AAB-9966E4B0CA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0277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D98EF51-2E8E-AAC0-AD52-D7A3122CE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7355DA9-A0A7-527B-7D54-EE4F42BD07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4F4B5E8-E150-93D4-AE5A-175A3F518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8F165-582F-4D33-A5CD-AAED17F688ED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96F1A17-B79A-16DC-7276-E73D24819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1D70425-3D33-CBDE-6FAE-11B5D141E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F4C67-1AEA-4057-8AAB-9966E4B0CA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1038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6A69821-E1E6-995A-4064-404B0346A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5D1CB3E-33BB-522D-9121-78AA06724C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E65F0AF6-2C38-2E0E-6F7B-AF0A41AC5A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B88D8B5-D52E-0A5C-308B-354BD0B55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8F165-582F-4D33-A5CD-AAED17F688ED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E83FE33-B0C2-61EC-E3A4-A524ADC61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0BDAB15-F500-D5D3-40CF-97F96AE04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F4C67-1AEA-4057-8AAB-9966E4B0CA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4661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F983BA7-CFD1-9C5B-F8EC-DD7E403DF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F19AD42-55AE-5677-B778-48F44C9914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248A708C-CB20-D18A-89BB-AB005204D0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21B5BC88-F4E1-9598-EF9F-223CE6B9BD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213CAB9-22F8-1BCB-1244-51F39706EB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32FB4490-0068-B49F-1123-DDBA852A7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8F165-582F-4D33-A5CD-AAED17F688ED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BB078F10-F9FB-2A17-E684-CCDBCD538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AC492A1A-0DB2-EDFC-2210-7BB285962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F4C67-1AEA-4057-8AAB-9966E4B0CA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4086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354B0D6-C791-AE5A-2FCC-5E0441FD1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DFA6F593-0CDA-C79E-23A7-8D23F061D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8F165-582F-4D33-A5CD-AAED17F688ED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35289A6-7778-E96A-3A3E-76E4024A7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2FD2CE7-9232-8667-9D75-BB4137EB8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F4C67-1AEA-4057-8AAB-9966E4B0CA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80578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D5BA9241-1400-24D8-E254-7CC1A2BC6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8F165-582F-4D33-A5CD-AAED17F688ED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2798A5FA-9BC5-DF74-DC77-020A5899F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59E8E14-A0C2-929D-E84D-B6EC5D0D2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F4C67-1AEA-4057-8AAB-9966E4B0CA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1254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0C20BA6-DA0A-FAD0-7B41-45A39500A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EFBD701-843A-FA64-C272-1FFA43B17F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6E36F1-250A-C64A-0D16-3418DBA833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76D1F21-56BE-CDD5-542D-85C5AAC00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8F165-582F-4D33-A5CD-AAED17F688ED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9BE453E-E5C8-DA4B-3F37-EB8BB4E9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2F268A1-AFFE-D126-3DE0-A05189041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F4C67-1AEA-4057-8AAB-9966E4B0CA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30357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6283397-3AB0-68A3-7810-3BFA3D0BF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BE418084-4AF3-8534-36BA-D30EAAAB00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71EDC698-9335-E675-8F39-4548D29027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8A7216C-3B94-E8FD-3F12-52D0CC782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8F165-582F-4D33-A5CD-AAED17F688ED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CEF8430-22FB-069B-656C-248BEA1E0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6199D8B-A024-0D1A-7D07-8E340CD29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F4C67-1AEA-4057-8AAB-9966E4B0CA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2349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77455CD-7727-6C00-66B6-0A0651B5A4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9353D63-4762-AD43-8AC1-C571FD886F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E5B3A16-69AA-ABDD-B9DB-EA782B6870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CE8F165-582F-4D33-A5CD-AAED17F688ED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02FE9FC-C7DE-1841-3B22-C4E8A4D8B1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2A3CD79-2C07-DCE3-44A2-E723ABFE15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DDF4C67-1AEA-4057-8AAB-9966E4B0CA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5301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media" Target="file:///C:\Users\Marta\Desktop\spalla%20dolorosa%20e%20neuromod\interx%20kinesi%20attiva.wmv" TargetMode="External"/><Relationship Id="rId7" Type="http://schemas.openxmlformats.org/officeDocument/2006/relationships/image" Target="../media/image20.png"/><Relationship Id="rId2" Type="http://schemas.openxmlformats.org/officeDocument/2006/relationships/video" Target="file:///C:\Users\Marta\Desktop\spalla%20dolorosa%20e%20neuromod\interx%20kine%20pass.wmv" TargetMode="External"/><Relationship Id="rId1" Type="http://schemas.microsoft.com/office/2007/relationships/media" Target="file:///C:\Users\Marta\Desktop\spalla%20dolorosa%20e%20neuromod\interx%20kine%20pass.wmv" TargetMode="Externa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23.jpeg"/><Relationship Id="rId4" Type="http://schemas.openxmlformats.org/officeDocument/2006/relationships/video" Target="file:///C:\Users\Marta\Desktop\spalla%20dolorosa%20e%20neuromod\interx%20kinesi%20attiva.wmv" TargetMode="External"/><Relationship Id="rId9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tiff"/><Relationship Id="rId5" Type="http://schemas.openxmlformats.org/officeDocument/2006/relationships/image" Target="../media/image5.tiff"/><Relationship Id="rId4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804AF41-E135-1656-59CB-7878A71E02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FD14364-0729-CBB1-E8D8-0E72A581B4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err="1"/>
              <a:t>Neuromodulazione</a:t>
            </a:r>
            <a:r>
              <a:rPr lang="it-IT" dirty="0"/>
              <a:t> e neuropatie arto superiore</a:t>
            </a:r>
          </a:p>
          <a:p>
            <a:endParaRPr lang="it-IT" dirty="0"/>
          </a:p>
          <a:p>
            <a:r>
              <a:rPr lang="it-IT" dirty="0"/>
              <a:t>Casi clinici terapie fisiche – “istruzioni per l’uso”</a:t>
            </a:r>
          </a:p>
        </p:txBody>
      </p:sp>
    </p:spTree>
    <p:extLst>
      <p:ext uri="{BB962C8B-B14F-4D97-AF65-F5344CB8AC3E}">
        <p14:creationId xmlns:p14="http://schemas.microsoft.com/office/powerpoint/2010/main" val="12002021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119" y="999067"/>
            <a:ext cx="10415881" cy="5858933"/>
          </a:xfrm>
          <a:prstGeom prst="rect">
            <a:avLst/>
          </a:prstGeom>
        </p:spPr>
      </p:pic>
      <p:sp>
        <p:nvSpPr>
          <p:cNvPr id="6" name="Segnaposto contenuto 5"/>
          <p:cNvSpPr>
            <a:spLocks noGrp="1"/>
          </p:cNvSpPr>
          <p:nvPr>
            <p:ph idx="1"/>
          </p:nvPr>
        </p:nvSpPr>
        <p:spPr>
          <a:xfrm>
            <a:off x="2881501" y="820738"/>
            <a:ext cx="11418184" cy="1577964"/>
          </a:xfrm>
        </p:spPr>
        <p:txBody>
          <a:bodyPr/>
          <a:lstStyle/>
          <a:p>
            <a:pPr marL="0" indent="0">
              <a:buNone/>
            </a:pPr>
            <a:r>
              <a:rPr lang="it-IT" dirty="0"/>
              <a:t>INDICAZIONI </a:t>
            </a:r>
          </a:p>
          <a:p>
            <a:pPr marL="0" indent="0">
              <a:buNone/>
            </a:pPr>
            <a:r>
              <a:rPr lang="it-IT" dirty="0"/>
              <a:t>- </a:t>
            </a:r>
            <a:r>
              <a:rPr lang="it-IT" b="1" dirty="0">
                <a:solidFill>
                  <a:srgbClr val="FF0000"/>
                </a:solidFill>
              </a:rPr>
              <a:t>Dolore Neurogeno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29B5C32C-605A-6247-9F2C-95F33BD99516}"/>
              </a:ext>
            </a:extLst>
          </p:cNvPr>
          <p:cNvSpPr txBox="1"/>
          <p:nvPr/>
        </p:nvSpPr>
        <p:spPr>
          <a:xfrm>
            <a:off x="152400" y="2220373"/>
            <a:ext cx="11887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err="1"/>
              <a:t>Radicolopatie</a:t>
            </a:r>
            <a:endParaRPr lang="it-IT" sz="2400" dirty="0"/>
          </a:p>
          <a:p>
            <a:r>
              <a:rPr lang="it-IT" sz="2400" dirty="0"/>
              <a:t>Neuropatie da intrappolamento </a:t>
            </a:r>
          </a:p>
          <a:p>
            <a:r>
              <a:rPr lang="it-IT" sz="2400" dirty="0"/>
              <a:t>Nevralgia </a:t>
            </a:r>
            <a:r>
              <a:rPr lang="it-IT" sz="2400" dirty="0" err="1"/>
              <a:t>posterpetica</a:t>
            </a:r>
            <a:endParaRPr lang="it-IT" sz="2400" dirty="0"/>
          </a:p>
          <a:p>
            <a:r>
              <a:rPr lang="it-IT" sz="2400" dirty="0"/>
              <a:t>Polineuropatia dolorosa (comprese la neuropatia periferica dovuta al diabete o la chemioterapia)</a:t>
            </a:r>
          </a:p>
          <a:p>
            <a:r>
              <a:rPr lang="it-IT" sz="2400" dirty="0"/>
              <a:t>Sindromi da dolore centrale (potenzialmente causate da praticamente qualsiasi lesione a qualsiasi livello del sistema nervoso)</a:t>
            </a:r>
          </a:p>
          <a:p>
            <a:r>
              <a:rPr lang="it-IT" sz="2400" dirty="0"/>
              <a:t>Sindromi da dolore post-chirurgico (p. es., sindrome post-mastectomia, sindrome post-toracotomia, dolore agli arti fantasma)</a:t>
            </a:r>
          </a:p>
          <a:p>
            <a:r>
              <a:rPr lang="it-IT" sz="2400" dirty="0"/>
              <a:t>Disfunzioni uro-genitali</a:t>
            </a:r>
          </a:p>
          <a:p>
            <a:r>
              <a:rPr lang="it-IT" sz="2400" dirty="0"/>
              <a:t>La sindrome dolorosa regionale complessa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CF085782-E21D-6043-A287-81CD6E4A5B98}"/>
              </a:ext>
            </a:extLst>
          </p:cNvPr>
          <p:cNvSpPr/>
          <p:nvPr/>
        </p:nvSpPr>
        <p:spPr>
          <a:xfrm>
            <a:off x="0" y="1"/>
            <a:ext cx="1219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400" dirty="0"/>
              <a:t>NEUROMODULAZIONE NERVO- DIRETTA</a:t>
            </a:r>
          </a:p>
        </p:txBody>
      </p:sp>
    </p:spTree>
    <p:extLst>
      <p:ext uri="{BB962C8B-B14F-4D97-AF65-F5344CB8AC3E}">
        <p14:creationId xmlns:p14="http://schemas.microsoft.com/office/powerpoint/2010/main" val="297929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119" y="999067"/>
            <a:ext cx="10415881" cy="5858933"/>
          </a:xfrm>
          <a:prstGeom prst="rect">
            <a:avLst/>
          </a:prstGeom>
        </p:spPr>
      </p:pic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  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>
          <a:xfrm>
            <a:off x="293077" y="2259450"/>
            <a:ext cx="11805138" cy="22871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IT" dirty="0"/>
              <a:t> Determinazione zona (segno di </a:t>
            </a:r>
            <a:r>
              <a:rPr lang="it-IT" dirty="0" err="1"/>
              <a:t>valleix</a:t>
            </a:r>
            <a:r>
              <a:rPr lang="it-IT" dirty="0"/>
              <a:t>)  / Sensibilizzazione Nervosa Periferica</a:t>
            </a:r>
          </a:p>
          <a:p>
            <a:r>
              <a:rPr lang="it-IT" dirty="0"/>
              <a:t>scelta frequenza variabile: </a:t>
            </a:r>
            <a:r>
              <a:rPr lang="it-IT" dirty="0" err="1"/>
              <a:t>sweep</a:t>
            </a:r>
            <a:r>
              <a:rPr lang="it-IT" dirty="0"/>
              <a:t> 20’’ costante alternata. </a:t>
            </a:r>
          </a:p>
          <a:p>
            <a:r>
              <a:rPr lang="it-IT" dirty="0"/>
              <a:t>controllo numerico impedenza</a:t>
            </a:r>
          </a:p>
          <a:p>
            <a:r>
              <a:rPr lang="it-IT" dirty="0"/>
              <a:t>2/3 </a:t>
            </a:r>
            <a:r>
              <a:rPr lang="it-IT" dirty="0" err="1"/>
              <a:t>sweep</a:t>
            </a:r>
            <a:r>
              <a:rPr lang="it-IT" dirty="0"/>
              <a:t> per punto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</p:txBody>
      </p:sp>
      <p:sp>
        <p:nvSpPr>
          <p:cNvPr id="7" name="Titolo 4">
            <a:extLst>
              <a:ext uri="{FF2B5EF4-FFF2-40B4-BE49-F238E27FC236}">
                <a16:creationId xmlns:a16="http://schemas.microsoft.com/office/drawing/2014/main" id="{BF2AAA49-D97B-A744-BB6A-BE51BF11B39D}"/>
              </a:ext>
            </a:extLst>
          </p:cNvPr>
          <p:cNvSpPr txBox="1">
            <a:spLocks/>
          </p:cNvSpPr>
          <p:nvPr/>
        </p:nvSpPr>
        <p:spPr>
          <a:xfrm>
            <a:off x="133864" y="18255"/>
            <a:ext cx="120581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/>
              <a:t>METODICA DI TRATTAMENTO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6AEB1B3A-13D8-1341-BE40-9BC5ED791C5A}"/>
              </a:ext>
            </a:extLst>
          </p:cNvPr>
          <p:cNvSpPr/>
          <p:nvPr/>
        </p:nvSpPr>
        <p:spPr>
          <a:xfrm>
            <a:off x="133864" y="1280757"/>
            <a:ext cx="1219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dirty="0"/>
              <a:t>NEUROMODULAZIONE NERVO- DIRETTA</a:t>
            </a:r>
          </a:p>
        </p:txBody>
      </p:sp>
      <p:sp>
        <p:nvSpPr>
          <p:cNvPr id="9" name="Segnaposto contenuto 5">
            <a:extLst>
              <a:ext uri="{FF2B5EF4-FFF2-40B4-BE49-F238E27FC236}">
                <a16:creationId xmlns:a16="http://schemas.microsoft.com/office/drawing/2014/main" id="{5D30B66D-110B-2F4D-B473-48CC95483EE2}"/>
              </a:ext>
            </a:extLst>
          </p:cNvPr>
          <p:cNvSpPr txBox="1">
            <a:spLocks/>
          </p:cNvSpPr>
          <p:nvPr/>
        </p:nvSpPr>
        <p:spPr>
          <a:xfrm>
            <a:off x="293077" y="4580061"/>
            <a:ext cx="12192000" cy="18772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dirty="0"/>
              <a:t>Trattamento area disfunzionale</a:t>
            </a:r>
          </a:p>
          <a:p>
            <a:r>
              <a:rPr lang="it-IT" dirty="0"/>
              <a:t>5/10 Minuti lavoro con movimenti attivi/passivi</a:t>
            </a:r>
          </a:p>
          <a:p>
            <a:r>
              <a:rPr lang="it-IT" dirty="0"/>
              <a:t>scelta frequenza variabile: </a:t>
            </a:r>
            <a:r>
              <a:rPr lang="it-IT" dirty="0" err="1"/>
              <a:t>sweep</a:t>
            </a:r>
            <a:r>
              <a:rPr lang="it-IT" dirty="0"/>
              <a:t> 5’’ triangolare</a:t>
            </a: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7F4EB096-09E7-5041-A447-EEABC0601DE8}"/>
              </a:ext>
            </a:extLst>
          </p:cNvPr>
          <p:cNvGrpSpPr/>
          <p:nvPr/>
        </p:nvGrpSpPr>
        <p:grpSpPr>
          <a:xfrm>
            <a:off x="10415881" y="463095"/>
            <a:ext cx="838596" cy="697936"/>
            <a:chOff x="8262874" y="3401452"/>
            <a:chExt cx="1362900" cy="1188000"/>
          </a:xfrm>
        </p:grpSpPr>
        <p:sp>
          <p:nvSpPr>
            <p:cNvPr id="10" name="Corda 9">
              <a:extLst>
                <a:ext uri="{FF2B5EF4-FFF2-40B4-BE49-F238E27FC236}">
                  <a16:creationId xmlns:a16="http://schemas.microsoft.com/office/drawing/2014/main" id="{BBBAB68E-7F8D-3544-8575-452D9EECC9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2874" y="3401452"/>
              <a:ext cx="1188000" cy="1188000"/>
            </a:xfrm>
            <a:prstGeom prst="chord">
              <a:avLst>
                <a:gd name="adj1" fmla="val 5397248"/>
                <a:gd name="adj2" fmla="val 1620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Corda 10">
              <a:extLst>
                <a:ext uri="{FF2B5EF4-FFF2-40B4-BE49-F238E27FC236}">
                  <a16:creationId xmlns:a16="http://schemas.microsoft.com/office/drawing/2014/main" id="{524D6F8A-A814-F647-8848-F70C335ED933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8437773" y="3401452"/>
              <a:ext cx="1188001" cy="1188000"/>
            </a:xfrm>
            <a:prstGeom prst="chord">
              <a:avLst>
                <a:gd name="adj1" fmla="val 5397248"/>
                <a:gd name="adj2" fmla="val 1620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18579781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C9A48542-7177-50D5-8EFF-318E609BC1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272"/>
          <a:stretch/>
        </p:blipFill>
        <p:spPr>
          <a:xfrm>
            <a:off x="0" y="996623"/>
            <a:ext cx="2300140" cy="5779509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C6BD7EBA-E3E5-C3FA-330A-B9E624FBC89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1146" t="11132"/>
          <a:stretch/>
        </p:blipFill>
        <p:spPr>
          <a:xfrm rot="11006663">
            <a:off x="65758" y="5318690"/>
            <a:ext cx="964240" cy="1515572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60" t="68545"/>
          <a:stretch/>
        </p:blipFill>
        <p:spPr>
          <a:xfrm>
            <a:off x="3959258" y="5015060"/>
            <a:ext cx="8232742" cy="184294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6CAE12BB-6396-3C44-9B7A-E254AC9500F0}"/>
              </a:ext>
            </a:extLst>
          </p:cNvPr>
          <p:cNvSpPr txBox="1"/>
          <p:nvPr/>
        </p:nvSpPr>
        <p:spPr>
          <a:xfrm>
            <a:off x="77002" y="28784"/>
            <a:ext cx="5038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/>
              <a:t>TUNNEL CARPALE</a:t>
            </a:r>
          </a:p>
        </p:txBody>
      </p:sp>
      <p:sp>
        <p:nvSpPr>
          <p:cNvPr id="2" name="AutoShape 2" descr="Sindrome dell'egresso toracico - BSP">
            <a:extLst>
              <a:ext uri="{FF2B5EF4-FFF2-40B4-BE49-F238E27FC236}">
                <a16:creationId xmlns:a16="http://schemas.microsoft.com/office/drawing/2014/main" id="{E6965085-4F15-1549-8B25-F00AD6C3BB3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" name="AutoShape 4" descr="Sindrome dell'egresso toracico - BSP">
            <a:extLst>
              <a:ext uri="{FF2B5EF4-FFF2-40B4-BE49-F238E27FC236}">
                <a16:creationId xmlns:a16="http://schemas.microsoft.com/office/drawing/2014/main" id="{F70D9B42-1B69-FD40-92CF-C6D0797E6B2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EF645F9-2AA7-3086-4C3A-6F5DCC3A969A}"/>
              </a:ext>
            </a:extLst>
          </p:cNvPr>
          <p:cNvSpPr txBox="1"/>
          <p:nvPr/>
        </p:nvSpPr>
        <p:spPr>
          <a:xfrm>
            <a:off x="2488679" y="2045616"/>
            <a:ext cx="74608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/>
              <a:t>N. DIRETTA  POINT-STIM 15-60Hz TUNNEL CARPALE   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4A28BD7D-4FB3-77ED-A541-E1C8817F7E78}"/>
              </a:ext>
            </a:extLst>
          </p:cNvPr>
          <p:cNvSpPr txBox="1"/>
          <p:nvPr/>
        </p:nvSpPr>
        <p:spPr>
          <a:xfrm>
            <a:off x="2488678" y="848412"/>
            <a:ext cx="95493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/>
              <a:t>FORMICOLIO NOTTURNO E DOLORE  CON LIMITAZIONE FUNZIONALE 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81218642-7939-6467-0AD7-57BFD7DDD08F}"/>
              </a:ext>
            </a:extLst>
          </p:cNvPr>
          <p:cNvSpPr txBox="1"/>
          <p:nvPr/>
        </p:nvSpPr>
        <p:spPr>
          <a:xfrm>
            <a:off x="2441541" y="2837468"/>
            <a:ext cx="93680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/>
              <a:t>N. DIRETTA 15-60 Hz ASSOCIANDO NEURODINAMICA N. MEDIANO  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7A73236F-0720-29C4-E3D2-73D167ABFA59}"/>
              </a:ext>
            </a:extLst>
          </p:cNvPr>
          <p:cNvSpPr txBox="1"/>
          <p:nvPr/>
        </p:nvSpPr>
        <p:spPr>
          <a:xfrm>
            <a:off x="3337089" y="4213781"/>
            <a:ext cx="66572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/>
              <a:t>SE PERDITA DI FORZA MM UTILE ASSOCIARE :</a:t>
            </a:r>
          </a:p>
          <a:p>
            <a:r>
              <a:rPr lang="it-IT" sz="2400" dirty="0"/>
              <a:t>N. DIRETTA 8-15 Hz PER AZIONE NEUROTONICA  </a:t>
            </a:r>
          </a:p>
        </p:txBody>
      </p:sp>
    </p:spTree>
    <p:extLst>
      <p:ext uri="{BB962C8B-B14F-4D97-AF65-F5344CB8AC3E}">
        <p14:creationId xmlns:p14="http://schemas.microsoft.com/office/powerpoint/2010/main" val="27725647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6310344-333F-DB9A-D347-77FE152740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51" y="105624"/>
            <a:ext cx="10515600" cy="629670"/>
          </a:xfrm>
        </p:spPr>
        <p:txBody>
          <a:bodyPr>
            <a:normAutofit fontScale="90000"/>
          </a:bodyPr>
          <a:lstStyle/>
          <a:p>
            <a:r>
              <a:rPr lang="it-IT" dirty="0"/>
              <a:t>EDD 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4F5D0DE-BF2C-3FD8-69B2-096D10428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107" y="3393657"/>
            <a:ext cx="10821972" cy="9332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400" dirty="0"/>
              <a:t>TERZA FASE 1-15 PER STIMOLAZIONE FUNZIONE NERVOSA IN QUANTO NON VI SONO PIÙ COMPONENTI COMPRESSIVE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79296C8-60BB-8448-A11A-EFFE9BF89AEB}"/>
              </a:ext>
            </a:extLst>
          </p:cNvPr>
          <p:cNvSpPr txBox="1"/>
          <p:nvPr/>
        </p:nvSpPr>
        <p:spPr>
          <a:xfrm>
            <a:off x="190893" y="1301149"/>
            <a:ext cx="1128152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400" dirty="0"/>
              <a:t>PRIMA FASE COMPRESSIVA CON EDEMA INTRAFORAMINALE E COMPRESSIONE DELLA RADICE: 60-120 Hz PER RIDUZIONE EDEMA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997E959C-A8F5-FDC8-AC15-C2F73A80F86F}"/>
              </a:ext>
            </a:extLst>
          </p:cNvPr>
          <p:cNvSpPr txBox="1"/>
          <p:nvPr/>
        </p:nvSpPr>
        <p:spPr>
          <a:xfrm>
            <a:off x="219170" y="2191978"/>
            <a:ext cx="1049910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400" dirty="0"/>
              <a:t>SECONDA FASE CON EDEMA INTRANERVOSO PER COMPRESSIONE VASA NERVORUM: 15-60Hz PER RIDUZIONE EDEMA E RIATTIVAZIONE MICROCIRCOLO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95406B7C-F275-2897-14CE-04DC21509DC5}"/>
              </a:ext>
            </a:extLst>
          </p:cNvPr>
          <p:cNvSpPr txBox="1"/>
          <p:nvPr/>
        </p:nvSpPr>
        <p:spPr>
          <a:xfrm>
            <a:off x="228598" y="833430"/>
            <a:ext cx="60944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400" dirty="0"/>
              <a:t>N. DIRETTA SU RADICE NERVOSA 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0F04034-E648-9511-7B94-049888D1C3B2}"/>
              </a:ext>
            </a:extLst>
          </p:cNvPr>
          <p:cNvSpPr txBox="1"/>
          <p:nvPr/>
        </p:nvSpPr>
        <p:spPr>
          <a:xfrm>
            <a:off x="190893" y="4854804"/>
            <a:ext cx="120011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/>
              <a:t>DERMATOMERICA  15-60Hz CON SPAZZOLAMENTO SU DERMATOMERI COINVOLTI, ASSOCIANDO, A SECONDA DEI SINTOMI, NEURODINAMICA ( TENSIONER, GLINDING …)  </a:t>
            </a:r>
          </a:p>
        </p:txBody>
      </p:sp>
    </p:spTree>
    <p:extLst>
      <p:ext uri="{BB962C8B-B14F-4D97-AF65-F5344CB8AC3E}">
        <p14:creationId xmlns:p14="http://schemas.microsoft.com/office/powerpoint/2010/main" val="9943062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7FA4DAE-0753-BE66-A29E-C8FCFAEE1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CASO CLINICO: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2B348AC-9866-E3C2-EC34-0FB184BC87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RIMOZIONE DI PLACCA E VITI OMERO SINISTRO E PROTESI CAPITELLO RADIALE, ARTROLISI</a:t>
            </a:r>
          </a:p>
          <a:p>
            <a:r>
              <a:rPr lang="it-IT" dirty="0"/>
              <a:t>PERCORSO RIBILITATIVO PER RECUPERO ARTICOLARE DEL GOMITO E RIEDUCAZIONE FUNZIONALE FORTEMENTE LIMITATI E RALLENTATI DA:</a:t>
            </a:r>
          </a:p>
          <a:p>
            <a:r>
              <a:rPr lang="it-IT" dirty="0"/>
              <a:t>SVILUPPO D’IMPORTANTE ALGODISTROFIA  CON SOFFERENZA DI N. ULNARE E MEDIANO, CONSEGUENTE PERDITA DI DESTREZZA E SCHEMA CORTICALE GESTUALE DELLA MANO</a:t>
            </a:r>
          </a:p>
        </p:txBody>
      </p:sp>
    </p:spTree>
    <p:extLst>
      <p:ext uri="{BB962C8B-B14F-4D97-AF65-F5344CB8AC3E}">
        <p14:creationId xmlns:p14="http://schemas.microsoft.com/office/powerpoint/2010/main" val="19181893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39EB40F-9CAE-B213-7E01-B1727E0F8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00" y="44607"/>
            <a:ext cx="10515600" cy="905925"/>
          </a:xfrm>
        </p:spPr>
        <p:txBody>
          <a:bodyPr>
            <a:normAutofit/>
          </a:bodyPr>
          <a:lstStyle/>
          <a:p>
            <a:r>
              <a:rPr lang="it-IT" sz="4000" dirty="0"/>
              <a:t>TRATTAMENTO RIABILITATIVO: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D4B3CFF-B483-4018-D5AC-8FD102F9C0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108" y="722678"/>
            <a:ext cx="11764651" cy="30464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dirty="0"/>
              <a:t>A 5 GG POST OP: </a:t>
            </a:r>
          </a:p>
          <a:p>
            <a:r>
              <a:rPr lang="it-IT" dirty="0"/>
              <a:t>2 SEDUTE A SETTIMANA CON NEUROMODULAZIONE</a:t>
            </a:r>
          </a:p>
          <a:p>
            <a:pPr marL="0" indent="0">
              <a:buNone/>
            </a:pPr>
            <a:r>
              <a:rPr lang="it-IT" dirty="0"/>
              <a:t>	- N. DIRETTA 15-60Hz PLESSO BRACHIALE (azione neurotrofica) </a:t>
            </a:r>
          </a:p>
          <a:p>
            <a:pPr marL="0" indent="0">
              <a:buNone/>
            </a:pPr>
            <a:r>
              <a:rPr lang="it-IT" dirty="0"/>
              <a:t>	- N. DIRETTA 15-60 Hz N. ULNARE E MEDIANO CONTROLATERALE </a:t>
            </a:r>
          </a:p>
          <a:p>
            <a:pPr marL="0" indent="0">
              <a:buNone/>
            </a:pPr>
            <a:r>
              <a:rPr lang="it-IT" dirty="0"/>
              <a:t>	- DERMATOMERICA 30-120Hz BRACCIO E AVAMBRACCIO 	CONTROLATERALE PER STIMOLARE MACROCIRCOLO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D2878626-68B2-7C36-0C7D-4E46EB42497B}"/>
              </a:ext>
            </a:extLst>
          </p:cNvPr>
          <p:cNvSpPr txBox="1">
            <a:spLocks/>
          </p:cNvSpPr>
          <p:nvPr/>
        </p:nvSpPr>
        <p:spPr>
          <a:xfrm>
            <a:off x="265519" y="3740836"/>
            <a:ext cx="11764651" cy="3046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t-IT" dirty="0"/>
              <a:t>15 GG POST OP., DOPO RIMOZIONE BENDAGGIO E RIMOZIONE PUNTI: </a:t>
            </a:r>
          </a:p>
          <a:p>
            <a:r>
              <a:rPr lang="it-IT" dirty="0"/>
              <a:t>2 SEDUTE A SETTIMANA CON NEUROMODULAZIONE</a:t>
            </a:r>
          </a:p>
          <a:p>
            <a:pPr marL="0" indent="0">
              <a:buNone/>
            </a:pPr>
            <a:r>
              <a:rPr lang="it-IT" dirty="0"/>
              <a:t>	- N. DIRETTA  15-60Hz  PLESSO BRACHIALE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it-IT" dirty="0"/>
              <a:t>ALLODINIA AS SN:</a:t>
            </a:r>
          </a:p>
          <a:p>
            <a:pPr marL="0" indent="0">
              <a:buNone/>
            </a:pPr>
            <a:r>
              <a:rPr lang="it-IT" dirty="0"/>
              <a:t>	- DERMATOMERICA 15-60 Hz DECORSO N. ULNARE E MEDIANO 	  		CONTROLATERALE</a:t>
            </a:r>
          </a:p>
        </p:txBody>
      </p:sp>
    </p:spTree>
    <p:extLst>
      <p:ext uri="{BB962C8B-B14F-4D97-AF65-F5344CB8AC3E}">
        <p14:creationId xmlns:p14="http://schemas.microsoft.com/office/powerpoint/2010/main" val="4481314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9052465-5365-1BAF-6B90-4AEE8E01E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/>
              <a:t>ALLA PROGRESSIVA DIMINUZIONE DI IPERSENSIBILITA’ CUTANEA DERMATOMI ULNARE E MEDIANO:</a:t>
            </a:r>
          </a:p>
          <a:p>
            <a:pPr marL="0" indent="0">
              <a:buNone/>
            </a:pPr>
            <a:r>
              <a:rPr lang="it-IT" dirty="0"/>
              <a:t>	-DERMATOMERICA BRACCIO E AVAMBRACCIO 30-120Hz 	PER STIMOLARE MACROCIRCOLO</a:t>
            </a:r>
          </a:p>
          <a:p>
            <a:pPr marL="0" indent="0">
              <a:buNone/>
            </a:pPr>
            <a:r>
              <a:rPr lang="it-IT" dirty="0"/>
              <a:t>	- N DIRETTA N. ULNARE E N. MEDIANO 15-60Hz PER 	MIGLIORARE MICROCIRCOLO</a:t>
            </a:r>
          </a:p>
          <a:p>
            <a:pPr marL="0" indent="0">
              <a:buNone/>
            </a:pPr>
            <a:r>
              <a:rPr lang="it-IT" dirty="0"/>
              <a:t>	- DERMATOMERICA 15-60Hz DERMATOMERI DI N. ULNARE E 	MEDIANO </a:t>
            </a:r>
          </a:p>
          <a:p>
            <a:pPr marL="0" indent="0">
              <a:buNone/>
            </a:pPr>
            <a:r>
              <a:rPr lang="it-IT" dirty="0"/>
              <a:t>	</a:t>
            </a:r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6E759BCD-1A0B-0F83-7958-374F7E3BD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56" y="44611"/>
            <a:ext cx="10515600" cy="1325563"/>
          </a:xfrm>
        </p:spPr>
        <p:txBody>
          <a:bodyPr/>
          <a:lstStyle/>
          <a:p>
            <a:r>
              <a:rPr lang="it-IT" dirty="0"/>
              <a:t>TRATTAMENTO RIABILITATIVO:</a:t>
            </a:r>
          </a:p>
        </p:txBody>
      </p:sp>
    </p:spTree>
    <p:extLst>
      <p:ext uri="{BB962C8B-B14F-4D97-AF65-F5344CB8AC3E}">
        <p14:creationId xmlns:p14="http://schemas.microsoft.com/office/powerpoint/2010/main" val="12888252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615EE81-AB46-8B14-5CFA-BE2A08704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TRATTAMENTO RIABILITATIVO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FBEAFCC-52F3-AA9A-A8ED-BAF55A157F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041492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79EC883-7101-9CBD-51F5-85D630DE2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B7E97009-04B6-CE26-ECE9-B06EB06B59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5606"/>
          <a:stretch/>
        </p:blipFill>
        <p:spPr>
          <a:xfrm>
            <a:off x="122548" y="858781"/>
            <a:ext cx="12069451" cy="5268641"/>
          </a:xfrm>
        </p:spPr>
      </p:pic>
    </p:spTree>
    <p:extLst>
      <p:ext uri="{BB962C8B-B14F-4D97-AF65-F5344CB8AC3E}">
        <p14:creationId xmlns:p14="http://schemas.microsoft.com/office/powerpoint/2010/main" val="29830828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C0019CF1-8592-4A7F-8434-681AFA6DB7C3}" type="slidenum">
              <a:rPr lang="it-IT" sz="14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19</a:t>
            </a:fld>
            <a:endParaRPr lang="it-IT" sz="1400">
              <a:solidFill>
                <a:srgbClr val="000000"/>
              </a:solidFill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4135438" y="20639"/>
            <a:ext cx="5397500" cy="12461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4400" dirty="0" err="1">
                <a:solidFill>
                  <a:srgbClr val="000000"/>
                </a:solidFill>
              </a:rPr>
              <a:t>Meccanismi</a:t>
            </a:r>
            <a:r>
              <a:rPr lang="en-GB" sz="4400" dirty="0">
                <a:solidFill>
                  <a:srgbClr val="000000"/>
                </a:solidFill>
              </a:rPr>
              <a:t> </a:t>
            </a:r>
            <a:r>
              <a:rPr lang="en-GB" sz="4400" dirty="0" err="1">
                <a:solidFill>
                  <a:srgbClr val="000000"/>
                </a:solidFill>
              </a:rPr>
              <a:t>neuropatici</a:t>
            </a:r>
            <a:r>
              <a:rPr lang="en-GB" sz="4400" dirty="0">
                <a:solidFill>
                  <a:srgbClr val="000000"/>
                </a:solidFill>
              </a:rPr>
              <a:t> </a:t>
            </a:r>
            <a:r>
              <a:rPr lang="en-GB" sz="4400" dirty="0" err="1">
                <a:solidFill>
                  <a:srgbClr val="000000"/>
                </a:solidFill>
              </a:rPr>
              <a:t>periferici</a:t>
            </a:r>
            <a:endParaRPr lang="en-GB" sz="4400" dirty="0">
              <a:solidFill>
                <a:srgbClr val="000000"/>
              </a:solidFill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206626" y="2259014"/>
            <a:ext cx="7808913" cy="289817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pPr marL="338138" indent="-338138">
              <a:lnSpc>
                <a:spcPct val="93000"/>
              </a:lnSpc>
              <a:spcBef>
                <a:spcPts val="800"/>
              </a:spcBef>
              <a:buFont typeface="Arial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</a:pPr>
            <a:r>
              <a:rPr lang="it-IT" sz="3200" dirty="0">
                <a:solidFill>
                  <a:srgbClr val="000000"/>
                </a:solidFill>
              </a:rPr>
              <a:t>Irritazione lungo il decorso del nervo </a:t>
            </a:r>
          </a:p>
          <a:p>
            <a:pPr marL="338138" lvl="1" indent="-338138">
              <a:lnSpc>
                <a:spcPct val="93000"/>
              </a:lnSpc>
              <a:spcBef>
                <a:spcPts val="800"/>
              </a:spcBef>
              <a:buFont typeface="Arial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</a:pPr>
            <a:r>
              <a:rPr lang="it-IT" sz="3200" dirty="0">
                <a:solidFill>
                  <a:srgbClr val="000000"/>
                </a:solidFill>
              </a:rPr>
              <a:t>Alterazione del flusso </a:t>
            </a:r>
            <a:r>
              <a:rPr lang="it-IT" sz="3200" dirty="0" err="1">
                <a:solidFill>
                  <a:srgbClr val="000000"/>
                </a:solidFill>
              </a:rPr>
              <a:t>assoplasmico</a:t>
            </a:r>
            <a:endParaRPr lang="it-IT" sz="3200" dirty="0">
              <a:solidFill>
                <a:srgbClr val="000000"/>
              </a:solidFill>
            </a:endParaRPr>
          </a:p>
          <a:p>
            <a:pPr marL="338138" lvl="1" indent="-338138">
              <a:lnSpc>
                <a:spcPct val="93000"/>
              </a:lnSpc>
              <a:spcBef>
                <a:spcPts val="800"/>
              </a:spcBef>
              <a:buFont typeface="Arial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</a:pPr>
            <a:r>
              <a:rPr lang="it-IT" sz="2800" dirty="0">
                <a:solidFill>
                  <a:srgbClr val="000000"/>
                </a:solidFill>
                <a:latin typeface="Symbol" pitchFamily="16" charset="2"/>
              </a:rPr>
              <a:t></a:t>
            </a:r>
            <a:r>
              <a:rPr lang="it-IT" sz="2800" dirty="0">
                <a:solidFill>
                  <a:srgbClr val="000000"/>
                </a:solidFill>
              </a:rPr>
              <a:t> </a:t>
            </a:r>
            <a:r>
              <a:rPr lang="it-IT" sz="3200" dirty="0">
                <a:solidFill>
                  <a:srgbClr val="000000"/>
                </a:solidFill>
              </a:rPr>
              <a:t>Sensibilizzazione del nervo </a:t>
            </a:r>
          </a:p>
          <a:p>
            <a:pPr marL="338138" indent="-338138">
              <a:lnSpc>
                <a:spcPct val="93000"/>
              </a:lnSpc>
              <a:spcBef>
                <a:spcPts val="800"/>
              </a:spcBef>
              <a:buFont typeface="Arial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</a:pPr>
            <a:r>
              <a:rPr lang="it-IT" sz="3200" dirty="0">
                <a:solidFill>
                  <a:srgbClr val="000000"/>
                </a:solidFill>
              </a:rPr>
              <a:t> Modificazioni anatomopatologiche del nervo ( neurinomi, </a:t>
            </a:r>
            <a:r>
              <a:rPr lang="it-IT" sz="3200" dirty="0" err="1">
                <a:solidFill>
                  <a:srgbClr val="000000"/>
                </a:solidFill>
              </a:rPr>
              <a:t>sprouting</a:t>
            </a:r>
            <a:r>
              <a:rPr lang="it-IT" sz="3200" dirty="0">
                <a:solidFill>
                  <a:srgbClr val="000000"/>
                </a:solidFill>
              </a:rPr>
              <a:t> assonale...)</a:t>
            </a: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2950" y="304800"/>
            <a:ext cx="1633538" cy="1328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689225" y="979489"/>
            <a:ext cx="304800" cy="371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1720" tIns="40680" rIns="81720" bIns="40680"/>
          <a:lstStyle/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3157538" y="2940051"/>
            <a:ext cx="163512" cy="392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462463" y="3917951"/>
            <a:ext cx="165100" cy="3159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pic>
        <p:nvPicPr>
          <p:cNvPr id="16395" name="Picture 11" descr="A CIRCLE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64650" y="5661026"/>
            <a:ext cx="1219200" cy="1057275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119" y="999067"/>
            <a:ext cx="10415881" cy="5858933"/>
          </a:xfrm>
          <a:prstGeom prst="rect">
            <a:avLst/>
          </a:prstGeom>
        </p:spPr>
      </p:pic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0" y="19090"/>
            <a:ext cx="12192000" cy="1325563"/>
          </a:xfrm>
        </p:spPr>
        <p:txBody>
          <a:bodyPr/>
          <a:lstStyle/>
          <a:p>
            <a:r>
              <a:rPr lang="it-IT" dirty="0"/>
              <a:t>PRINCIPI FISICI CORRENTE NEUROMODULAZIONE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>
          <a:xfrm>
            <a:off x="370840" y="1344653"/>
            <a:ext cx="10515600" cy="4351338"/>
          </a:xfrm>
        </p:spPr>
        <p:txBody>
          <a:bodyPr>
            <a:normAutofit fontScale="92500"/>
          </a:bodyPr>
          <a:lstStyle/>
          <a:p>
            <a:endParaRPr lang="it-IT" dirty="0"/>
          </a:p>
          <a:p>
            <a:r>
              <a:rPr lang="it-IT" dirty="0"/>
              <a:t>CORRENTE SINUSOIDALE BIFASICA SMORZATA MODULATA IN BURST</a:t>
            </a:r>
          </a:p>
          <a:p>
            <a:pPr marL="0" indent="0">
              <a:buNone/>
            </a:pPr>
            <a:r>
              <a:rPr lang="it-IT" dirty="0"/>
              <a:t> ed in SWEEP di FREQUENZA VARIABILE e COSTANTE.</a:t>
            </a:r>
          </a:p>
          <a:p>
            <a:r>
              <a:rPr lang="it-IT" dirty="0"/>
              <a:t>Frequenza 1-480 Hz</a:t>
            </a:r>
          </a:p>
          <a:p>
            <a:r>
              <a:rPr lang="it-IT" dirty="0"/>
              <a:t>Intensità: 5-100 milliampere</a:t>
            </a:r>
          </a:p>
          <a:p>
            <a:r>
              <a:rPr lang="it-IT" dirty="0"/>
              <a:t>Controllo dell’impedenza cutanea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 </a:t>
            </a:r>
          </a:p>
        </p:txBody>
      </p:sp>
      <p:pic>
        <p:nvPicPr>
          <p:cNvPr id="1026" name="Picture 2" descr="Oscillazione sinusoidale smorzata – GeoGebra">
            <a:extLst>
              <a:ext uri="{FF2B5EF4-FFF2-40B4-BE49-F238E27FC236}">
                <a16:creationId xmlns:a16="http://schemas.microsoft.com/office/drawing/2014/main" id="{21B37870-C19C-1A46-8C14-9F1DF98933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1637" y="2987628"/>
            <a:ext cx="3108925" cy="256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60D37FC5-24EE-5643-8BFA-185B86D3E71C}"/>
              </a:ext>
            </a:extLst>
          </p:cNvPr>
          <p:cNvSpPr/>
          <p:nvPr/>
        </p:nvSpPr>
        <p:spPr>
          <a:xfrm>
            <a:off x="7451124" y="2987628"/>
            <a:ext cx="1334530" cy="1065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4719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B41447A0-D6BC-4C7F-A926-7BE9B09E705D}" type="slidenum">
              <a:rPr lang="it-IT" sz="1400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20</a:t>
            </a:fld>
            <a:endParaRPr lang="it-IT" sz="1400">
              <a:solidFill>
                <a:srgbClr val="000000"/>
              </a:solidFill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4224338" y="360364"/>
            <a:ext cx="53975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4400">
                <a:solidFill>
                  <a:srgbClr val="000000"/>
                </a:solidFill>
              </a:rPr>
              <a:t>Livello metamerico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2063552" y="2780929"/>
            <a:ext cx="7156450" cy="3433737"/>
          </a:xfrm>
          <a:prstGeom prst="rect">
            <a:avLst/>
          </a:prstGeom>
          <a:noFill/>
          <a:ln w="38100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pPr marL="338138" indent="-338138">
              <a:lnSpc>
                <a:spcPct val="93000"/>
              </a:lnSpc>
              <a:spcBef>
                <a:spcPts val="8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3200" dirty="0" err="1">
                <a:solidFill>
                  <a:srgbClr val="000000"/>
                </a:solidFill>
              </a:rPr>
              <a:t>Interneuroni</a:t>
            </a:r>
            <a:r>
              <a:rPr lang="en-GB" sz="3200" dirty="0">
                <a:solidFill>
                  <a:srgbClr val="000000"/>
                </a:solidFill>
              </a:rPr>
              <a:t> a </a:t>
            </a:r>
            <a:r>
              <a:rPr lang="en-GB" sz="3200" dirty="0" err="1">
                <a:solidFill>
                  <a:srgbClr val="000000"/>
                </a:solidFill>
              </a:rPr>
              <a:t>tutto</a:t>
            </a:r>
            <a:r>
              <a:rPr lang="en-GB" sz="3200" dirty="0">
                <a:solidFill>
                  <a:srgbClr val="000000"/>
                </a:solidFill>
              </a:rPr>
              <a:t> </a:t>
            </a:r>
            <a:r>
              <a:rPr lang="en-GB" sz="3200" dirty="0" err="1">
                <a:solidFill>
                  <a:srgbClr val="000000"/>
                </a:solidFill>
              </a:rPr>
              <a:t>il</a:t>
            </a:r>
            <a:r>
              <a:rPr lang="en-GB" sz="3200" dirty="0">
                <a:solidFill>
                  <a:srgbClr val="000000"/>
                </a:solidFill>
              </a:rPr>
              <a:t> </a:t>
            </a:r>
            <a:r>
              <a:rPr lang="en-GB" sz="3200" dirty="0" err="1">
                <a:solidFill>
                  <a:srgbClr val="000000"/>
                </a:solidFill>
              </a:rPr>
              <a:t>metamero</a:t>
            </a:r>
            <a:r>
              <a:rPr lang="en-GB" sz="3200" dirty="0">
                <a:solidFill>
                  <a:srgbClr val="000000"/>
                </a:solidFill>
              </a:rPr>
              <a:t> </a:t>
            </a:r>
          </a:p>
          <a:p>
            <a:pPr marL="738188" lvl="1" indent="-280988">
              <a:lnSpc>
                <a:spcPct val="93000"/>
              </a:lnSpc>
              <a:spcBef>
                <a:spcPts val="7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dirty="0" err="1">
                <a:solidFill>
                  <a:srgbClr val="000000"/>
                </a:solidFill>
              </a:rPr>
              <a:t>Dermatoma</a:t>
            </a:r>
            <a:r>
              <a:rPr lang="en-GB" sz="2800" dirty="0">
                <a:solidFill>
                  <a:srgbClr val="000000"/>
                </a:solidFill>
              </a:rPr>
              <a:t> </a:t>
            </a:r>
          </a:p>
          <a:p>
            <a:pPr marL="738188" lvl="1" indent="-280988">
              <a:lnSpc>
                <a:spcPct val="93000"/>
              </a:lnSpc>
              <a:spcBef>
                <a:spcPts val="7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dirty="0" err="1">
                <a:solidFill>
                  <a:srgbClr val="000000"/>
                </a:solidFill>
              </a:rPr>
              <a:t>Sclerotoma</a:t>
            </a:r>
            <a:r>
              <a:rPr lang="en-GB" sz="2800" dirty="0">
                <a:solidFill>
                  <a:srgbClr val="000000"/>
                </a:solidFill>
              </a:rPr>
              <a:t> </a:t>
            </a:r>
          </a:p>
          <a:p>
            <a:pPr marL="738188" lvl="1" indent="-280988">
              <a:lnSpc>
                <a:spcPct val="93000"/>
              </a:lnSpc>
              <a:spcBef>
                <a:spcPts val="7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dirty="0" err="1">
                <a:solidFill>
                  <a:srgbClr val="000000"/>
                </a:solidFill>
              </a:rPr>
              <a:t>Viscerotoma</a:t>
            </a:r>
            <a:r>
              <a:rPr lang="en-GB" sz="2800" dirty="0">
                <a:solidFill>
                  <a:srgbClr val="000000"/>
                </a:solidFill>
              </a:rPr>
              <a:t> </a:t>
            </a:r>
          </a:p>
          <a:p>
            <a:pPr marL="738188" lvl="1" indent="-280988">
              <a:lnSpc>
                <a:spcPct val="93000"/>
              </a:lnSpc>
              <a:spcBef>
                <a:spcPts val="7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dirty="0" err="1">
                <a:solidFill>
                  <a:srgbClr val="000000"/>
                </a:solidFill>
              </a:rPr>
              <a:t>Miotoma</a:t>
            </a:r>
            <a:r>
              <a:rPr lang="en-GB" sz="2800" dirty="0">
                <a:solidFill>
                  <a:srgbClr val="000000"/>
                </a:solidFill>
              </a:rPr>
              <a:t> </a:t>
            </a:r>
          </a:p>
          <a:p>
            <a:pPr marL="738188" lvl="1" indent="-280988">
              <a:lnSpc>
                <a:spcPct val="93000"/>
              </a:lnSpc>
              <a:spcBef>
                <a:spcPts val="7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dirty="0" err="1">
                <a:solidFill>
                  <a:srgbClr val="000000"/>
                </a:solidFill>
              </a:rPr>
              <a:t>Angiotoma</a:t>
            </a:r>
            <a:endParaRPr lang="en-GB" sz="2800" dirty="0">
              <a:solidFill>
                <a:srgbClr val="000000"/>
              </a:solidFill>
            </a:endParaRPr>
          </a:p>
          <a:p>
            <a:pPr marL="338138" indent="-338138">
              <a:lnSpc>
                <a:spcPct val="93000"/>
              </a:lnSpc>
              <a:spcBef>
                <a:spcPts val="8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3200" dirty="0" err="1">
                <a:solidFill>
                  <a:srgbClr val="000000"/>
                </a:solidFill>
              </a:rPr>
              <a:t>Centri</a:t>
            </a:r>
            <a:r>
              <a:rPr lang="en-GB" sz="3200" dirty="0">
                <a:solidFill>
                  <a:srgbClr val="000000"/>
                </a:solidFill>
              </a:rPr>
              <a:t> </a:t>
            </a:r>
            <a:r>
              <a:rPr lang="en-GB" sz="3200" dirty="0" err="1">
                <a:solidFill>
                  <a:srgbClr val="000000"/>
                </a:solidFill>
              </a:rPr>
              <a:t>superiori</a:t>
            </a:r>
            <a:r>
              <a:rPr lang="en-GB" sz="3200" dirty="0">
                <a:solidFill>
                  <a:srgbClr val="000000"/>
                </a:solidFill>
              </a:rPr>
              <a:t> </a:t>
            </a:r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2950" y="304800"/>
            <a:ext cx="1633538" cy="1328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3178175" y="979489"/>
            <a:ext cx="306388" cy="371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1720" tIns="40680" rIns="81720" bIns="40680"/>
          <a:lstStyle/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0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3157538" y="2940051"/>
            <a:ext cx="163512" cy="392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4462463" y="3917951"/>
            <a:ext cx="165100" cy="3159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pic>
        <p:nvPicPr>
          <p:cNvPr id="21515" name="Picture 11" descr="A CIRCLE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64650" y="5661026"/>
            <a:ext cx="1219200" cy="1057275"/>
          </a:xfrm>
          <a:prstGeom prst="rect">
            <a:avLst/>
          </a:prstGeom>
          <a:noFill/>
        </p:spPr>
      </p:pic>
      <p:sp>
        <p:nvSpPr>
          <p:cNvPr id="10" name="Rettangolo 9"/>
          <p:cNvSpPr/>
          <p:nvPr/>
        </p:nvSpPr>
        <p:spPr>
          <a:xfrm>
            <a:off x="2351584" y="1870610"/>
            <a:ext cx="7272808" cy="1008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38138" indent="-338138">
              <a:lnSpc>
                <a:spcPct val="93000"/>
              </a:lnSpc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3200" b="1" dirty="0" err="1">
                <a:solidFill>
                  <a:srgbClr val="000000"/>
                </a:solidFill>
              </a:rPr>
              <a:t>Segnale</a:t>
            </a:r>
            <a:r>
              <a:rPr lang="en-GB" sz="3200" b="1" dirty="0">
                <a:solidFill>
                  <a:srgbClr val="000000"/>
                </a:solidFill>
              </a:rPr>
              <a:t> </a:t>
            </a:r>
            <a:r>
              <a:rPr lang="en-GB" sz="3200" b="1" dirty="0" err="1">
                <a:solidFill>
                  <a:srgbClr val="000000"/>
                </a:solidFill>
              </a:rPr>
              <a:t>nocicettivo</a:t>
            </a:r>
            <a:r>
              <a:rPr lang="en-GB" sz="3200" b="1" dirty="0">
                <a:solidFill>
                  <a:srgbClr val="000000"/>
                </a:solidFill>
              </a:rPr>
              <a:t> </a:t>
            </a:r>
            <a:r>
              <a:rPr lang="en-GB" sz="3200" b="1" dirty="0">
                <a:solidFill>
                  <a:srgbClr val="000000"/>
                </a:solidFill>
                <a:latin typeface="Symbol" pitchFamily="16" charset="2"/>
              </a:rPr>
              <a:t></a:t>
            </a:r>
            <a:r>
              <a:rPr lang="en-GB" sz="3200" b="1" dirty="0">
                <a:solidFill>
                  <a:srgbClr val="000000"/>
                </a:solidFill>
              </a:rPr>
              <a:t> </a:t>
            </a:r>
            <a:r>
              <a:rPr lang="en-GB" sz="3200" b="1" dirty="0" err="1">
                <a:solidFill>
                  <a:srgbClr val="000000"/>
                </a:solidFill>
              </a:rPr>
              <a:t>corna</a:t>
            </a:r>
            <a:r>
              <a:rPr lang="en-GB" sz="3200" b="1" dirty="0">
                <a:solidFill>
                  <a:srgbClr val="000000"/>
                </a:solidFill>
              </a:rPr>
              <a:t> </a:t>
            </a:r>
            <a:r>
              <a:rPr lang="en-GB" sz="3200" b="1" dirty="0" err="1">
                <a:solidFill>
                  <a:srgbClr val="000000"/>
                </a:solidFill>
              </a:rPr>
              <a:t>posteriori</a:t>
            </a:r>
            <a:r>
              <a:rPr lang="en-GB" sz="3200" b="1" dirty="0">
                <a:solidFill>
                  <a:srgbClr val="000000"/>
                </a:solidFill>
              </a:rPr>
              <a:t> 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981200" y="-24"/>
            <a:ext cx="8229600" cy="1143000"/>
          </a:xfrm>
        </p:spPr>
        <p:txBody>
          <a:bodyPr>
            <a:normAutofit/>
          </a:bodyPr>
          <a:lstStyle/>
          <a:p>
            <a:r>
              <a:rPr lang="it-IT" sz="4000" dirty="0">
                <a:solidFill>
                  <a:srgbClr val="FFC000"/>
                </a:solidFill>
              </a:rPr>
              <a:t>TAKE HOME MESSAGGE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1890540" y="1500175"/>
            <a:ext cx="856317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800" dirty="0"/>
              <a:t>NEUROMODULAZIONE permette di agire sul DOLORE</a:t>
            </a:r>
          </a:p>
          <a:p>
            <a:pPr algn="ctr"/>
            <a:r>
              <a:rPr lang="it-IT" sz="2800" dirty="0"/>
              <a:t>attraverso </a:t>
            </a:r>
          </a:p>
          <a:p>
            <a:pPr algn="ctr"/>
            <a:r>
              <a:rPr lang="it-IT" sz="2800" dirty="0"/>
              <a:t>AZIONE DIRETTA SU SNC e meccanismo origine del dolore</a:t>
            </a:r>
          </a:p>
        </p:txBody>
      </p:sp>
      <p:sp>
        <p:nvSpPr>
          <p:cNvPr id="5" name="Rettangolo 4"/>
          <p:cNvSpPr/>
          <p:nvPr/>
        </p:nvSpPr>
        <p:spPr>
          <a:xfrm>
            <a:off x="1524000" y="3403588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dirty="0"/>
              <a:t>CORREGGE il segnale disfunzionale, RIMUOVE il meccanismo che porta il dolore ad autoalimentarsi </a:t>
            </a:r>
          </a:p>
        </p:txBody>
      </p:sp>
      <p:pic>
        <p:nvPicPr>
          <p:cNvPr id="3076" name="Picture 4" descr="Risultato immagini per casa fumetto buca lettere&quot;"/>
          <p:cNvPicPr>
            <a:picLocks noChangeAspect="1" noChangeArrowheads="1"/>
          </p:cNvPicPr>
          <p:nvPr/>
        </p:nvPicPr>
        <p:blipFill>
          <a:blip r:embed="rId2"/>
          <a:srcRect b="10713"/>
          <a:stretch>
            <a:fillRect/>
          </a:stretch>
        </p:blipFill>
        <p:spPr bwMode="auto">
          <a:xfrm>
            <a:off x="4381488" y="4471242"/>
            <a:ext cx="3500462" cy="22439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7"/>
          <p:cNvSpPr txBox="1">
            <a:spLocks/>
          </p:cNvSpPr>
          <p:nvPr/>
        </p:nvSpPr>
        <p:spPr>
          <a:xfrm>
            <a:off x="1981200" y="-24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  <a:defRPr/>
            </a:pPr>
            <a:r>
              <a:rPr lang="it-IT" sz="440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Nella pratica </a:t>
            </a:r>
            <a:r>
              <a:rPr lang="it-IT" sz="4400" dirty="0" err="1">
                <a:solidFill>
                  <a:srgbClr val="FFC000"/>
                </a:solidFill>
                <a:latin typeface="+mj-lt"/>
                <a:ea typeface="+mj-ea"/>
                <a:cs typeface="+mj-cs"/>
              </a:rPr>
              <a:t>quotidiana…</a:t>
            </a:r>
            <a:endParaRPr lang="it-IT" sz="4400" dirty="0">
              <a:solidFill>
                <a:srgbClr val="FFC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1809720" y="1669310"/>
            <a:ext cx="57980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/>
              <a:t>con </a:t>
            </a:r>
            <a:r>
              <a:rPr lang="it-IT" sz="2400" dirty="0" err="1"/>
              <a:t>neuromodulazione</a:t>
            </a:r>
            <a:r>
              <a:rPr lang="it-IT" sz="2400" dirty="0"/>
              <a:t> PROFONDA il NERVO </a:t>
            </a:r>
          </a:p>
          <a:p>
            <a:r>
              <a:rPr lang="it-IT" sz="2400" dirty="0"/>
              <a:t>delle strutture dolorose coinvolte </a:t>
            </a:r>
          </a:p>
          <a:p>
            <a:endParaRPr lang="it-IT" sz="2400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1733287" y="3240946"/>
            <a:ext cx="48251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err="1"/>
              <a:t>neuromodulazione</a:t>
            </a:r>
            <a:r>
              <a:rPr lang="it-IT" sz="2400" dirty="0"/>
              <a:t> SUPERFICIALE </a:t>
            </a:r>
          </a:p>
          <a:p>
            <a:r>
              <a:rPr lang="it-IT" sz="2400" dirty="0"/>
              <a:t>DERMATORMERI  dei tessuti convolti </a:t>
            </a:r>
          </a:p>
          <a:p>
            <a:endParaRPr lang="it-IT" sz="2400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1809720" y="4669706"/>
            <a:ext cx="48213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/>
              <a:t>Associare NEUROMODULAZIONE  a </a:t>
            </a:r>
          </a:p>
          <a:p>
            <a:r>
              <a:rPr lang="it-IT" sz="2400" dirty="0"/>
              <a:t>KINESI  PASSIVA o ESERCIZIO ATTIVO </a:t>
            </a:r>
          </a:p>
        </p:txBody>
      </p:sp>
      <p:sp>
        <p:nvSpPr>
          <p:cNvPr id="7" name="Rettangolo 6"/>
          <p:cNvSpPr/>
          <p:nvPr/>
        </p:nvSpPr>
        <p:spPr>
          <a:xfrm>
            <a:off x="1738282" y="857232"/>
            <a:ext cx="17220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dirty="0">
                <a:solidFill>
                  <a:srgbClr val="FFC000"/>
                </a:solidFill>
              </a:rPr>
              <a:t>TRATTARE </a:t>
            </a:r>
          </a:p>
        </p:txBody>
      </p:sp>
      <p:pic>
        <p:nvPicPr>
          <p:cNvPr id="8" name="interx kine pass.wmv"/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953254" y="2357430"/>
            <a:ext cx="4071968" cy="2714645"/>
          </a:xfrm>
          <a:prstGeom prst="rect">
            <a:avLst/>
          </a:prstGeom>
        </p:spPr>
      </p:pic>
      <p:pic>
        <p:nvPicPr>
          <p:cNvPr id="9" name="interx kinesi attiva.wmv"/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953256" y="2143116"/>
            <a:ext cx="4071966" cy="2714644"/>
          </a:xfrm>
          <a:prstGeom prst="rect">
            <a:avLst/>
          </a:prstGeom>
        </p:spPr>
      </p:pic>
      <p:pic>
        <p:nvPicPr>
          <p:cNvPr id="10" name="Picture 2" descr="https://qph.fs.quoracdn.net/main-qimg-2c5ad4dab2684a96971ace2bbbe77707"/>
          <p:cNvPicPr>
            <a:picLocks noChangeAspect="1" noChangeArrowheads="1"/>
          </p:cNvPicPr>
          <p:nvPr/>
        </p:nvPicPr>
        <p:blipFill>
          <a:blip r:embed="rId9"/>
          <a:srcRect l="68522" t="3807" b="52469"/>
          <a:stretch>
            <a:fillRect/>
          </a:stretch>
        </p:blipFill>
        <p:spPr bwMode="auto">
          <a:xfrm>
            <a:off x="6524628" y="2091184"/>
            <a:ext cx="4143372" cy="2798122"/>
          </a:xfrm>
          <a:prstGeom prst="rect">
            <a:avLst/>
          </a:prstGeom>
          <a:noFill/>
        </p:spPr>
      </p:pic>
      <p:grpSp>
        <p:nvGrpSpPr>
          <p:cNvPr id="14" name="Gruppo 13"/>
          <p:cNvGrpSpPr/>
          <p:nvPr/>
        </p:nvGrpSpPr>
        <p:grpSpPr>
          <a:xfrm>
            <a:off x="7810512" y="1714488"/>
            <a:ext cx="2786082" cy="4214842"/>
            <a:chOff x="6286512" y="1714488"/>
            <a:chExt cx="2786082" cy="4214842"/>
          </a:xfrm>
        </p:grpSpPr>
        <p:pic>
          <p:nvPicPr>
            <p:cNvPr id="11" name="Picture 11" descr="Risultato immagini per cervello nervo spalla&quot;"/>
            <p:cNvPicPr>
              <a:picLocks noChangeAspect="1" noChangeArrowheads="1"/>
            </p:cNvPicPr>
            <p:nvPr/>
          </p:nvPicPr>
          <p:blipFill>
            <a:blip r:embed="rId10"/>
            <a:srcRect r="32910" b="18047"/>
            <a:stretch>
              <a:fillRect/>
            </a:stretch>
          </p:blipFill>
          <p:spPr bwMode="auto">
            <a:xfrm>
              <a:off x="6286512" y="1775060"/>
              <a:ext cx="2786082" cy="4154270"/>
            </a:xfrm>
            <a:prstGeom prst="rect">
              <a:avLst/>
            </a:prstGeom>
            <a:noFill/>
          </p:spPr>
        </p:pic>
        <p:sp>
          <p:nvSpPr>
            <p:cNvPr id="12" name="Rettangolo 11"/>
            <p:cNvSpPr/>
            <p:nvPr/>
          </p:nvSpPr>
          <p:spPr>
            <a:xfrm>
              <a:off x="7643834" y="1714488"/>
              <a:ext cx="1357322" cy="20717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4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5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5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809720" y="1571613"/>
            <a:ext cx="8643998" cy="646331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3600" b="1" cap="small" dirty="0">
                <a:cs typeface="Arial" pitchFamily="34" charset="0"/>
              </a:rPr>
              <a:t>OBIETTIVO: RIDUZIONE DEL DOLORE </a:t>
            </a:r>
            <a:endParaRPr lang="it-IT" sz="3600" b="1" cap="small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1809720" y="2620028"/>
            <a:ext cx="84830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/>
              <a:t>DOLORE NOCICETTIVO E INFIAMMATORIO ≠ STRUMENTI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1898474" y="3500438"/>
            <a:ext cx="78408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/>
              <a:t>DOLORE NEUROPATICO E IPERALGESIA E ALLODINIA?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5580556" y="4768532"/>
            <a:ext cx="1374094" cy="1631216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it-IT" sz="10000" b="1" dirty="0">
                <a:solidFill>
                  <a:srgbClr val="00FF00"/>
                </a:solidFill>
              </a:rPr>
              <a:t>??</a:t>
            </a:r>
          </a:p>
        </p:txBody>
      </p:sp>
      <p:sp>
        <p:nvSpPr>
          <p:cNvPr id="7" name="Rettangolo 6"/>
          <p:cNvSpPr/>
          <p:nvPr/>
        </p:nvSpPr>
        <p:spPr>
          <a:xfrm>
            <a:off x="2024035" y="4214818"/>
            <a:ext cx="76327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dirty="0"/>
              <a:t>TRATTAMENTO DISTROFIA DEL TESSUTO → NERVO </a:t>
            </a:r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7DA0CC28-D0FA-C360-5FA8-A45172998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9672" y="365126"/>
            <a:ext cx="7617643" cy="849298"/>
          </a:xfrm>
        </p:spPr>
        <p:txBody>
          <a:bodyPr>
            <a:normAutofit/>
          </a:bodyPr>
          <a:lstStyle/>
          <a:p>
            <a:pPr algn="ctr"/>
            <a:r>
              <a:rPr lang="it-IT" sz="3200" dirty="0"/>
              <a:t>INIBIZIONE MUSCOLARE ARTROGENICA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7"/>
          <p:cNvSpPr>
            <a:spLocks noGrp="1"/>
          </p:cNvSpPr>
          <p:nvPr>
            <p:ph type="title"/>
          </p:nvPr>
        </p:nvSpPr>
        <p:spPr>
          <a:xfrm>
            <a:off x="1981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it-IT" dirty="0">
                <a:solidFill>
                  <a:srgbClr val="FFC000"/>
                </a:solidFill>
              </a:rPr>
              <a:t>NEUROMODULAZIONE INTERATTIVA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2524101" y="1142984"/>
            <a:ext cx="2206053" cy="523220"/>
          </a:xfrm>
          <a:prstGeom prst="rect">
            <a:avLst/>
          </a:prstGeom>
          <a:solidFill>
            <a:srgbClr val="0000CC"/>
          </a:solidFill>
        </p:spPr>
        <p:txBody>
          <a:bodyPr wrap="none" rtlCol="0">
            <a:spAutoFit/>
          </a:bodyPr>
          <a:lstStyle/>
          <a:p>
            <a:r>
              <a:rPr lang="it-IT" sz="2800" dirty="0"/>
              <a:t>SUPERFICIALE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7026190" y="1142984"/>
            <a:ext cx="1855893" cy="523220"/>
          </a:xfrm>
          <a:prstGeom prst="rect">
            <a:avLst/>
          </a:prstGeom>
          <a:solidFill>
            <a:srgbClr val="008000"/>
          </a:solidFill>
        </p:spPr>
        <p:txBody>
          <a:bodyPr wrap="none" rtlCol="0">
            <a:spAutoFit/>
          </a:bodyPr>
          <a:lstStyle/>
          <a:p>
            <a:r>
              <a:rPr lang="it-IT" sz="2800" dirty="0"/>
              <a:t>PROFONDA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7306354" y="2071678"/>
            <a:ext cx="1218539" cy="523220"/>
          </a:xfrm>
          <a:prstGeom prst="rect">
            <a:avLst/>
          </a:prstGeom>
          <a:solidFill>
            <a:srgbClr val="008000"/>
          </a:solidFill>
        </p:spPr>
        <p:txBody>
          <a:bodyPr wrap="none" rtlCol="0">
            <a:spAutoFit/>
          </a:bodyPr>
          <a:lstStyle/>
          <a:p>
            <a:r>
              <a:rPr lang="it-IT" sz="2800" dirty="0"/>
              <a:t>NERVO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2309786" y="2071678"/>
            <a:ext cx="2577822" cy="523220"/>
          </a:xfrm>
          <a:prstGeom prst="rect">
            <a:avLst/>
          </a:prstGeom>
          <a:solidFill>
            <a:srgbClr val="0000CC"/>
          </a:solidFill>
        </p:spPr>
        <p:txBody>
          <a:bodyPr wrap="none" rtlCol="0">
            <a:spAutoFit/>
          </a:bodyPr>
          <a:lstStyle/>
          <a:p>
            <a:r>
              <a:rPr lang="it-IT" sz="2800" dirty="0"/>
              <a:t>DERMATOMERO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2309787" y="5403852"/>
            <a:ext cx="3087705" cy="954107"/>
          </a:xfrm>
          <a:prstGeom prst="rect">
            <a:avLst/>
          </a:prstGeom>
          <a:solidFill>
            <a:srgbClr val="0000CC"/>
          </a:solidFill>
        </p:spPr>
        <p:txBody>
          <a:bodyPr wrap="none" rtlCol="0">
            <a:spAutoFit/>
          </a:bodyPr>
          <a:lstStyle/>
          <a:p>
            <a:r>
              <a:rPr lang="it-IT" sz="2800" dirty="0"/>
              <a:t>TERMINAZIONI</a:t>
            </a:r>
          </a:p>
          <a:p>
            <a:r>
              <a:rPr lang="it-IT" sz="2800" dirty="0"/>
              <a:t>LIBERE DELLA CUTE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5034904" y="4477416"/>
            <a:ext cx="2418419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2800" dirty="0"/>
              <a:t>STIMOLAZIONE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7310446" y="5691862"/>
            <a:ext cx="1300292" cy="523220"/>
          </a:xfrm>
          <a:prstGeom prst="rect">
            <a:avLst/>
          </a:prstGeom>
          <a:solidFill>
            <a:srgbClr val="008000"/>
          </a:solidFill>
        </p:spPr>
        <p:txBody>
          <a:bodyPr wrap="none" rtlCol="0">
            <a:spAutoFit/>
          </a:bodyPr>
          <a:lstStyle/>
          <a:p>
            <a:r>
              <a:rPr lang="it-IT" sz="2800" dirty="0"/>
              <a:t> NERVO</a:t>
            </a:r>
          </a:p>
        </p:txBody>
      </p:sp>
      <p:pic>
        <p:nvPicPr>
          <p:cNvPr id="16386" name="Picture 2" descr="https://qph.fs.quoracdn.net/main-qimg-2c5ad4dab2684a96971ace2bbbe77707"/>
          <p:cNvPicPr>
            <a:picLocks noChangeAspect="1" noChangeArrowheads="1"/>
          </p:cNvPicPr>
          <p:nvPr/>
        </p:nvPicPr>
        <p:blipFill>
          <a:blip r:embed="rId2"/>
          <a:srcRect l="68522" t="3807" b="52469"/>
          <a:stretch>
            <a:fillRect/>
          </a:stretch>
        </p:blipFill>
        <p:spPr bwMode="auto">
          <a:xfrm>
            <a:off x="2381224" y="2786059"/>
            <a:ext cx="2500330" cy="1688535"/>
          </a:xfrm>
          <a:prstGeom prst="rect">
            <a:avLst/>
          </a:prstGeom>
          <a:noFill/>
        </p:spPr>
      </p:pic>
      <p:pic>
        <p:nvPicPr>
          <p:cNvPr id="16390" name="Picture 6" descr="https://s3-eu-central-1.amazonaws.com/pazienti-fitness/wp-content/uploads/2018/04/12111950/nervi-accavallati-1000x576.jpg"/>
          <p:cNvPicPr>
            <a:picLocks noChangeAspect="1" noChangeArrowheads="1"/>
          </p:cNvPicPr>
          <p:nvPr/>
        </p:nvPicPr>
        <p:blipFill>
          <a:blip r:embed="rId3"/>
          <a:srcRect l="9931" r="2343"/>
          <a:stretch>
            <a:fillRect/>
          </a:stretch>
        </p:blipFill>
        <p:spPr bwMode="auto">
          <a:xfrm>
            <a:off x="7239008" y="2786059"/>
            <a:ext cx="3357586" cy="16430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CD42E1-D86D-B2B2-BB1D-B8D4A8013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14CACB5E-1FBA-2F2E-FA22-6B3E646648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203" t="12422" r="7249" b="12403"/>
          <a:stretch/>
        </p:blipFill>
        <p:spPr>
          <a:xfrm>
            <a:off x="2375555" y="2366127"/>
            <a:ext cx="7117237" cy="3271101"/>
          </a:xfrm>
        </p:spPr>
      </p:pic>
    </p:spTree>
    <p:extLst>
      <p:ext uri="{BB962C8B-B14F-4D97-AF65-F5344CB8AC3E}">
        <p14:creationId xmlns:p14="http://schemas.microsoft.com/office/powerpoint/2010/main" val="24937429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119" y="999067"/>
            <a:ext cx="10415881" cy="5858933"/>
          </a:xfrm>
          <a:prstGeom prst="rect">
            <a:avLst/>
          </a:prstGeom>
        </p:spPr>
      </p:pic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0" y="136525"/>
            <a:ext cx="12192000" cy="1325563"/>
          </a:xfrm>
        </p:spPr>
        <p:txBody>
          <a:bodyPr/>
          <a:lstStyle/>
          <a:p>
            <a:pPr algn="ctr"/>
            <a:r>
              <a:rPr lang="it-IT" dirty="0"/>
              <a:t>APPLICAZIONE NEUROMODULAZIONE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>
          <a:xfrm>
            <a:off x="441068" y="1350137"/>
            <a:ext cx="10515600" cy="4351338"/>
          </a:xfrm>
        </p:spPr>
        <p:txBody>
          <a:bodyPr/>
          <a:lstStyle/>
          <a:p>
            <a:r>
              <a:rPr lang="it-IT" dirty="0"/>
              <a:t>LA DIFFERENTE MODULAZIONE IN BURST E LA FORMA GEOMETRICA DEGLI ELETTRODI PERMETTONO DI DIREZIONARE LA CORRENTE SU DIVERSI LIVELLI DI PROFONDITA’.</a:t>
            </a:r>
          </a:p>
          <a:p>
            <a:endParaRPr lang="it-IT" dirty="0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19828FF6-60AD-DA4C-93F5-E114CCB629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068" y="1133951"/>
            <a:ext cx="5301364" cy="6518857"/>
          </a:xfrm>
          <a:prstGeom prst="rect">
            <a:avLst/>
          </a:prstGeom>
        </p:spPr>
      </p:pic>
      <p:grpSp>
        <p:nvGrpSpPr>
          <p:cNvPr id="14" name="Gruppo 13">
            <a:extLst>
              <a:ext uri="{FF2B5EF4-FFF2-40B4-BE49-F238E27FC236}">
                <a16:creationId xmlns:a16="http://schemas.microsoft.com/office/drawing/2014/main" id="{8230765B-02FB-1445-83C2-DD1BC7CC7309}"/>
              </a:ext>
            </a:extLst>
          </p:cNvPr>
          <p:cNvGrpSpPr/>
          <p:nvPr/>
        </p:nvGrpSpPr>
        <p:grpSpPr>
          <a:xfrm>
            <a:off x="6095854" y="3293452"/>
            <a:ext cx="1404000" cy="1404000"/>
            <a:chOff x="1139532" y="3782371"/>
            <a:chExt cx="1404000" cy="1404000"/>
          </a:xfrm>
        </p:grpSpPr>
        <p:sp>
          <p:nvSpPr>
            <p:cNvPr id="15" name="Ovale 14">
              <a:extLst>
                <a:ext uri="{FF2B5EF4-FFF2-40B4-BE49-F238E27FC236}">
                  <a16:creationId xmlns:a16="http://schemas.microsoft.com/office/drawing/2014/main" id="{244C748D-9646-8746-AC10-681ABA61CB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1532" y="4304371"/>
              <a:ext cx="360000" cy="360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16" name="Anello 15">
              <a:extLst>
                <a:ext uri="{FF2B5EF4-FFF2-40B4-BE49-F238E27FC236}">
                  <a16:creationId xmlns:a16="http://schemas.microsoft.com/office/drawing/2014/main" id="{400EC0CE-8051-794A-8227-7CD38170BA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39532" y="3782371"/>
              <a:ext cx="1404000" cy="1404000"/>
            </a:xfrm>
            <a:prstGeom prst="donut">
              <a:avLst>
                <a:gd name="adj" fmla="val 1704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28865277-2414-EE4A-990F-26EBC432FA4F}"/>
              </a:ext>
            </a:extLst>
          </p:cNvPr>
          <p:cNvGrpSpPr/>
          <p:nvPr/>
        </p:nvGrpSpPr>
        <p:grpSpPr>
          <a:xfrm>
            <a:off x="8262874" y="3401452"/>
            <a:ext cx="1362900" cy="1188000"/>
            <a:chOff x="3306552" y="3890371"/>
            <a:chExt cx="1362900" cy="1188000"/>
          </a:xfrm>
        </p:grpSpPr>
        <p:sp>
          <p:nvSpPr>
            <p:cNvPr id="18" name="Corda 17">
              <a:extLst>
                <a:ext uri="{FF2B5EF4-FFF2-40B4-BE49-F238E27FC236}">
                  <a16:creationId xmlns:a16="http://schemas.microsoft.com/office/drawing/2014/main" id="{D9350043-FAEE-A04D-815B-04EFEAC66CA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06552" y="3890371"/>
              <a:ext cx="1188000" cy="1188000"/>
            </a:xfrm>
            <a:prstGeom prst="chord">
              <a:avLst>
                <a:gd name="adj1" fmla="val 5397248"/>
                <a:gd name="adj2" fmla="val 1620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9" name="Corda 18">
              <a:extLst>
                <a:ext uri="{FF2B5EF4-FFF2-40B4-BE49-F238E27FC236}">
                  <a16:creationId xmlns:a16="http://schemas.microsoft.com/office/drawing/2014/main" id="{5E0F9D70-F074-864D-B648-65397F5504E0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3481451" y="3890371"/>
              <a:ext cx="1188001" cy="1188000"/>
            </a:xfrm>
            <a:prstGeom prst="chord">
              <a:avLst>
                <a:gd name="adj1" fmla="val 5397248"/>
                <a:gd name="adj2" fmla="val 1620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5912FDC9-2941-BE41-A7A0-37654F1A3A25}"/>
              </a:ext>
            </a:extLst>
          </p:cNvPr>
          <p:cNvGrpSpPr/>
          <p:nvPr/>
        </p:nvGrpSpPr>
        <p:grpSpPr>
          <a:xfrm>
            <a:off x="10441105" y="3367999"/>
            <a:ext cx="1112780" cy="1047050"/>
            <a:chOff x="5484783" y="3856918"/>
            <a:chExt cx="1112780" cy="1047050"/>
          </a:xfrm>
        </p:grpSpPr>
        <p:sp>
          <p:nvSpPr>
            <p:cNvPr id="21" name="Ovale 20">
              <a:extLst>
                <a:ext uri="{FF2B5EF4-FFF2-40B4-BE49-F238E27FC236}">
                  <a16:creationId xmlns:a16="http://schemas.microsoft.com/office/drawing/2014/main" id="{B14F95FB-147D-1F41-A088-B525916A3D86}"/>
                </a:ext>
              </a:extLst>
            </p:cNvPr>
            <p:cNvSpPr/>
            <p:nvPr/>
          </p:nvSpPr>
          <p:spPr>
            <a:xfrm>
              <a:off x="5484783" y="3856918"/>
              <a:ext cx="397727" cy="26762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Ovale 21">
              <a:extLst>
                <a:ext uri="{FF2B5EF4-FFF2-40B4-BE49-F238E27FC236}">
                  <a16:creationId xmlns:a16="http://schemas.microsoft.com/office/drawing/2014/main" id="{12A08F40-EDAA-BF41-A869-A78F3BC9B962}"/>
                </a:ext>
              </a:extLst>
            </p:cNvPr>
            <p:cNvSpPr/>
            <p:nvPr/>
          </p:nvSpPr>
          <p:spPr>
            <a:xfrm>
              <a:off x="6199836" y="3882523"/>
              <a:ext cx="397727" cy="26762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3" name="Parallelogramma 22">
              <a:extLst>
                <a:ext uri="{FF2B5EF4-FFF2-40B4-BE49-F238E27FC236}">
                  <a16:creationId xmlns:a16="http://schemas.microsoft.com/office/drawing/2014/main" id="{0F993723-384C-964C-99FF-BA829C33DBF9}"/>
                </a:ext>
              </a:extLst>
            </p:cNvPr>
            <p:cNvSpPr/>
            <p:nvPr/>
          </p:nvSpPr>
          <p:spPr>
            <a:xfrm rot="997718">
              <a:off x="6097127" y="4099675"/>
              <a:ext cx="245085" cy="804293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4" name="Parallelogramma 23">
              <a:extLst>
                <a:ext uri="{FF2B5EF4-FFF2-40B4-BE49-F238E27FC236}">
                  <a16:creationId xmlns:a16="http://schemas.microsoft.com/office/drawing/2014/main" id="{30FC4783-ACAE-E341-8239-AE748ACC1164}"/>
                </a:ext>
              </a:extLst>
            </p:cNvPr>
            <p:cNvSpPr/>
            <p:nvPr/>
          </p:nvSpPr>
          <p:spPr>
            <a:xfrm rot="20603637">
              <a:off x="5692094" y="4084372"/>
              <a:ext cx="245085" cy="804293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1827854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9188AFED-8F1E-EF47-B746-2F236C7A9F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119" y="1012319"/>
            <a:ext cx="10415881" cy="5858933"/>
          </a:xfrm>
          <a:prstGeom prst="rect">
            <a:avLst/>
          </a:prstGeom>
        </p:spPr>
      </p:pic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47320" y="108584"/>
            <a:ext cx="11526938" cy="53026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dirty="0"/>
              <a:t>   </a:t>
            </a:r>
            <a:r>
              <a:rPr lang="it-IT" b="1" dirty="0"/>
              <a:t>                 </a:t>
            </a:r>
            <a:endParaRPr lang="it-IT" dirty="0"/>
          </a:p>
          <a:p>
            <a:pPr marL="0" indent="0">
              <a:buNone/>
            </a:pPr>
            <a:r>
              <a:rPr lang="it-IT" dirty="0"/>
              <a:t> Tipologie approccio neuro </a:t>
            </a:r>
            <a:r>
              <a:rPr lang="it-IT" dirty="0" err="1"/>
              <a:t>oriented</a:t>
            </a:r>
            <a:r>
              <a:rPr lang="it-IT" dirty="0"/>
              <a:t> al Dolore con la </a:t>
            </a:r>
            <a:r>
              <a:rPr lang="it-IT" dirty="0" err="1"/>
              <a:t>Neuromodulazione</a:t>
            </a:r>
            <a:r>
              <a:rPr lang="it-IT" dirty="0"/>
              <a:t>.</a:t>
            </a:r>
          </a:p>
          <a:p>
            <a:pPr marL="0" indent="0">
              <a:buNone/>
            </a:pPr>
            <a:endParaRPr lang="it-IT" dirty="0"/>
          </a:p>
          <a:p>
            <a:pPr>
              <a:buFont typeface="Wingdings" pitchFamily="2" charset="2"/>
              <a:buChar char="Ø"/>
            </a:pPr>
            <a:r>
              <a:rPr lang="it-IT" sz="3200" b="1" dirty="0"/>
              <a:t>metabolica </a:t>
            </a:r>
          </a:p>
          <a:p>
            <a:pPr>
              <a:buFont typeface="Wingdings" pitchFamily="2" charset="2"/>
              <a:buChar char="Ø"/>
            </a:pPr>
            <a:r>
              <a:rPr lang="it-IT" sz="3200" b="1" dirty="0" err="1"/>
              <a:t>dermatomerica</a:t>
            </a:r>
            <a:endParaRPr lang="it-IT" sz="3200" b="1" dirty="0"/>
          </a:p>
          <a:p>
            <a:pPr>
              <a:buFont typeface="Wingdings" pitchFamily="2" charset="2"/>
              <a:buChar char="Ø"/>
            </a:pPr>
            <a:r>
              <a:rPr lang="it-IT" sz="3200" b="1" dirty="0"/>
              <a:t> tessutale</a:t>
            </a:r>
          </a:p>
          <a:p>
            <a:pPr>
              <a:buFont typeface="Wingdings" pitchFamily="2" charset="2"/>
              <a:buChar char="Ø"/>
            </a:pPr>
            <a:r>
              <a:rPr lang="it-IT" sz="3200" b="1" dirty="0"/>
              <a:t> nervo-diretta</a:t>
            </a:r>
          </a:p>
          <a:p>
            <a:pPr marL="0" indent="0">
              <a:buNone/>
            </a:pPr>
            <a:endParaRPr lang="it-IT" sz="3200" b="1" dirty="0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FE0E1499-46C8-6A42-B60A-065B60E4DA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5971" y="1201769"/>
            <a:ext cx="1575601" cy="977067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81F90FE6-41A6-8D42-A415-DF7579D583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1192" y="1782846"/>
            <a:ext cx="1824523" cy="977067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CF407884-B20D-1C4B-B9E1-2A9C9E38DD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5715" y="2333242"/>
            <a:ext cx="1401169" cy="957064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69171F16-02AB-4442-8913-7D89426FC2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56884" y="2758059"/>
            <a:ext cx="1661014" cy="977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199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FEA7208A-9968-F941-BA5D-73AD85D5A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04" y="-2626"/>
            <a:ext cx="10415881" cy="853231"/>
          </a:xfrm>
        </p:spPr>
        <p:txBody>
          <a:bodyPr/>
          <a:lstStyle/>
          <a:p>
            <a:r>
              <a:rPr lang="it-IT" dirty="0"/>
              <a:t>Parte Pratica</a:t>
            </a:r>
          </a:p>
        </p:txBody>
      </p:sp>
      <p:sp>
        <p:nvSpPr>
          <p:cNvPr id="2" name="Rettangolo con angoli arrotondati 1">
            <a:extLst>
              <a:ext uri="{FF2B5EF4-FFF2-40B4-BE49-F238E27FC236}">
                <a16:creationId xmlns:a16="http://schemas.microsoft.com/office/drawing/2014/main" id="{2447BEA3-DD17-E963-2DE8-46D230432FF3}"/>
              </a:ext>
            </a:extLst>
          </p:cNvPr>
          <p:cNvSpPr/>
          <p:nvPr/>
        </p:nvSpPr>
        <p:spPr>
          <a:xfrm>
            <a:off x="519596" y="1454743"/>
            <a:ext cx="10697497" cy="68825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23000">
                <a:srgbClr val="FFFF00"/>
              </a:gs>
              <a:gs pos="56000">
                <a:schemeClr val="accent2"/>
              </a:gs>
              <a:gs pos="100000">
                <a:srgbClr val="FF0000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B7D759A5-B2E4-6743-ACE4-7B123B6EE055}"/>
              </a:ext>
            </a:extLst>
          </p:cNvPr>
          <p:cNvSpPr txBox="1"/>
          <p:nvPr/>
        </p:nvSpPr>
        <p:spPr>
          <a:xfrm>
            <a:off x="844062" y="1627833"/>
            <a:ext cx="2592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Trauma /fase acuta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1BFDF94B-C2D2-E2B6-C0D1-41599342B57C}"/>
              </a:ext>
            </a:extLst>
          </p:cNvPr>
          <p:cNvSpPr txBox="1"/>
          <p:nvPr/>
        </p:nvSpPr>
        <p:spPr>
          <a:xfrm>
            <a:off x="8102753" y="1627833"/>
            <a:ext cx="2980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degenerazione /fase cronica</a:t>
            </a:r>
          </a:p>
        </p:txBody>
      </p:sp>
      <p:graphicFrame>
        <p:nvGraphicFramePr>
          <p:cNvPr id="6" name="Tabella 4">
            <a:extLst>
              <a:ext uri="{FF2B5EF4-FFF2-40B4-BE49-F238E27FC236}">
                <a16:creationId xmlns:a16="http://schemas.microsoft.com/office/drawing/2014/main" id="{580C62AD-4EB6-AB2D-3BDF-EF568FAEC3C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3624129"/>
              </p:ext>
            </p:extLst>
          </p:nvPr>
        </p:nvGraphicFramePr>
        <p:xfrm>
          <a:off x="1427045" y="3387453"/>
          <a:ext cx="8501320" cy="2103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726">
                  <a:extLst>
                    <a:ext uri="{9D8B030D-6E8A-4147-A177-3AD203B41FA5}">
                      <a16:colId xmlns:a16="http://schemas.microsoft.com/office/drawing/2014/main" val="4065887492"/>
                    </a:ext>
                  </a:extLst>
                </a:gridCol>
                <a:gridCol w="1695519">
                  <a:extLst>
                    <a:ext uri="{9D8B030D-6E8A-4147-A177-3AD203B41FA5}">
                      <a16:colId xmlns:a16="http://schemas.microsoft.com/office/drawing/2014/main" val="3580668032"/>
                    </a:ext>
                  </a:extLst>
                </a:gridCol>
                <a:gridCol w="5448075">
                  <a:extLst>
                    <a:ext uri="{9D8B030D-6E8A-4147-A177-3AD203B41FA5}">
                      <a16:colId xmlns:a16="http://schemas.microsoft.com/office/drawing/2014/main" val="1374116168"/>
                    </a:ext>
                  </a:extLst>
                </a:gridCol>
              </a:tblGrid>
              <a:tr h="475616">
                <a:tc>
                  <a:txBody>
                    <a:bodyPr/>
                    <a:lstStyle/>
                    <a:p>
                      <a:r>
                        <a:rPr lang="it-IT" dirty="0"/>
                        <a:t>frequenza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classificazione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funzione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2667084"/>
                  </a:ext>
                </a:extLst>
              </a:tr>
              <a:tr h="365869">
                <a:tc>
                  <a:txBody>
                    <a:bodyPr/>
                    <a:lstStyle/>
                    <a:p>
                      <a:r>
                        <a:rPr lang="it-IT" dirty="0"/>
                        <a:t>1-15 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neurotonico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Riattivazione del nervo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8625971"/>
                  </a:ext>
                </a:extLst>
              </a:tr>
              <a:tr h="365869">
                <a:tc>
                  <a:txBody>
                    <a:bodyPr/>
                    <a:lstStyle/>
                    <a:p>
                      <a:r>
                        <a:rPr lang="it-IT" dirty="0"/>
                        <a:t>15-60 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neurotrofico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Stimolo nervoso e del micro-circolo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7054733"/>
                  </a:ext>
                </a:extLst>
              </a:tr>
              <a:tr h="365869">
                <a:tc>
                  <a:txBody>
                    <a:bodyPr/>
                    <a:lstStyle/>
                    <a:p>
                      <a:r>
                        <a:rPr lang="it-IT" dirty="0"/>
                        <a:t>60-120 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neurotrofico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Stimolo nervoso  e del macro-circolo (drenante)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0684261"/>
                  </a:ext>
                </a:extLst>
              </a:tr>
              <a:tr h="365869">
                <a:tc>
                  <a:txBody>
                    <a:bodyPr/>
                    <a:lstStyle/>
                    <a:p>
                      <a:r>
                        <a:rPr lang="it-IT" dirty="0"/>
                        <a:t>120-480 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Post trauma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Effetto antalgico e antinfiammatorio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966314"/>
                  </a:ext>
                </a:extLst>
              </a:tr>
            </a:tbl>
          </a:graphicData>
        </a:graphic>
      </p:graphicFrame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FABBD0D-88FF-D9E9-C4C7-5B5CC4A762B0}"/>
              </a:ext>
            </a:extLst>
          </p:cNvPr>
          <p:cNvSpPr txBox="1"/>
          <p:nvPr/>
        </p:nvSpPr>
        <p:spPr>
          <a:xfrm>
            <a:off x="10621109" y="2143001"/>
            <a:ext cx="619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1Hz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3272C2DA-BB30-5ADE-D16E-37B2BF847951}"/>
              </a:ext>
            </a:extLst>
          </p:cNvPr>
          <p:cNvSpPr txBox="1"/>
          <p:nvPr/>
        </p:nvSpPr>
        <p:spPr>
          <a:xfrm>
            <a:off x="7656844" y="2131425"/>
            <a:ext cx="733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60Hz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6DCC7204-73D3-7BD5-28A7-00425E9A3C58}"/>
              </a:ext>
            </a:extLst>
          </p:cNvPr>
          <p:cNvSpPr txBox="1"/>
          <p:nvPr/>
        </p:nvSpPr>
        <p:spPr>
          <a:xfrm>
            <a:off x="4823848" y="2131425"/>
            <a:ext cx="830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120Hz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919A85AD-242D-FD8D-FB2A-7F9BCB4CF042}"/>
              </a:ext>
            </a:extLst>
          </p:cNvPr>
          <p:cNvSpPr txBox="1"/>
          <p:nvPr/>
        </p:nvSpPr>
        <p:spPr>
          <a:xfrm>
            <a:off x="2576687" y="2131670"/>
            <a:ext cx="830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240Hz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C5945474-54B6-7F52-552C-F8E27E0F10BC}"/>
              </a:ext>
            </a:extLst>
          </p:cNvPr>
          <p:cNvSpPr txBox="1"/>
          <p:nvPr/>
        </p:nvSpPr>
        <p:spPr>
          <a:xfrm>
            <a:off x="519596" y="2131425"/>
            <a:ext cx="830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480Hz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4C6D958B-8CC2-7B3F-E437-33EA2D5FA653}"/>
              </a:ext>
            </a:extLst>
          </p:cNvPr>
          <p:cNvSpPr txBox="1"/>
          <p:nvPr/>
        </p:nvSpPr>
        <p:spPr>
          <a:xfrm>
            <a:off x="10324524" y="4107111"/>
            <a:ext cx="1504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Acidotico-</a:t>
            </a:r>
          </a:p>
          <a:p>
            <a:r>
              <a:rPr lang="it-IT" dirty="0"/>
              <a:t>ischemico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56292B35-FDEA-D327-24D3-73C8B463A497}"/>
              </a:ext>
            </a:extLst>
          </p:cNvPr>
          <p:cNvSpPr txBox="1"/>
          <p:nvPr/>
        </p:nvSpPr>
        <p:spPr>
          <a:xfrm>
            <a:off x="10272473" y="4915467"/>
            <a:ext cx="2094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/>
              <a:t>Prostaglandinico</a:t>
            </a:r>
            <a:endParaRPr lang="it-IT" dirty="0"/>
          </a:p>
        </p:txBody>
      </p:sp>
      <p:sp>
        <p:nvSpPr>
          <p:cNvPr id="9" name="Parentesi graffa chiusa 8">
            <a:extLst>
              <a:ext uri="{FF2B5EF4-FFF2-40B4-BE49-F238E27FC236}">
                <a16:creationId xmlns:a16="http://schemas.microsoft.com/office/drawing/2014/main" id="{1515F277-0AAD-888C-66E3-32F2629D7524}"/>
              </a:ext>
            </a:extLst>
          </p:cNvPr>
          <p:cNvSpPr/>
          <p:nvPr/>
        </p:nvSpPr>
        <p:spPr>
          <a:xfrm>
            <a:off x="9987769" y="4957385"/>
            <a:ext cx="276453" cy="369332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Parentesi graffa chiusa 9">
            <a:extLst>
              <a:ext uri="{FF2B5EF4-FFF2-40B4-BE49-F238E27FC236}">
                <a16:creationId xmlns:a16="http://schemas.microsoft.com/office/drawing/2014/main" id="{AF5AC08C-0160-164B-5A3C-E95896489725}"/>
              </a:ext>
            </a:extLst>
          </p:cNvPr>
          <p:cNvSpPr/>
          <p:nvPr/>
        </p:nvSpPr>
        <p:spPr>
          <a:xfrm>
            <a:off x="10018234" y="4224569"/>
            <a:ext cx="228474" cy="369332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0721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119" y="999067"/>
            <a:ext cx="10415881" cy="5858933"/>
          </a:xfrm>
          <a:prstGeom prst="rect">
            <a:avLst/>
          </a:prstGeom>
        </p:spPr>
      </p:pic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133864" y="18255"/>
            <a:ext cx="12058135" cy="1325563"/>
          </a:xfrm>
        </p:spPr>
        <p:txBody>
          <a:bodyPr/>
          <a:lstStyle/>
          <a:p>
            <a:pPr algn="ctr"/>
            <a:r>
              <a:rPr lang="it-IT" dirty="0"/>
              <a:t>METODICA DI TRATTAMENTO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>
          <a:xfrm>
            <a:off x="4240644" y="192524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it-IT" dirty="0"/>
              <a:t>1 Scansione (ricerca aree attive con elettrodo ring)</a:t>
            </a:r>
          </a:p>
          <a:p>
            <a:pPr marL="0" indent="0">
              <a:buNone/>
            </a:pPr>
            <a:endParaRPr lang="it-IT" dirty="0"/>
          </a:p>
          <a:p>
            <a:r>
              <a:rPr lang="it-IT" dirty="0"/>
              <a:t>Scelta frequenza costante </a:t>
            </a:r>
          </a:p>
          <a:p>
            <a:r>
              <a:rPr lang="it-IT" dirty="0"/>
              <a:t>Regolazione intensità </a:t>
            </a:r>
          </a:p>
          <a:p>
            <a:r>
              <a:rPr lang="it-IT" dirty="0"/>
              <a:t>Aderenze</a:t>
            </a:r>
          </a:p>
          <a:p>
            <a:r>
              <a:rPr lang="it-IT" dirty="0"/>
              <a:t>Variazioni cromatiche cutanee</a:t>
            </a:r>
          </a:p>
          <a:p>
            <a:r>
              <a:rPr lang="it-IT" dirty="0"/>
              <a:t>Maggior sensibilità alla corrente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E94DC9EF-EE7D-D547-A7A6-7496B33C5F82}"/>
              </a:ext>
            </a:extLst>
          </p:cNvPr>
          <p:cNvSpPr/>
          <p:nvPr/>
        </p:nvSpPr>
        <p:spPr>
          <a:xfrm>
            <a:off x="133863" y="1095546"/>
            <a:ext cx="79728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600" dirty="0"/>
              <a:t>NEUROMODULAZIONE DERMATOMERICA</a:t>
            </a:r>
          </a:p>
        </p:txBody>
      </p:sp>
      <p:pic>
        <p:nvPicPr>
          <p:cNvPr id="7" name="Picture 2" descr="C:\Users\maurizio\Pictures\Scansioni personali\lombare\dermatomeri 90.jpg">
            <a:extLst>
              <a:ext uri="{FF2B5EF4-FFF2-40B4-BE49-F238E27FC236}">
                <a16:creationId xmlns:a16="http://schemas.microsoft.com/office/drawing/2014/main" id="{6D48E0C3-3D2E-0A40-B1F9-C1613D8641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4270"/>
            <a:ext cx="3938954" cy="5141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uppo 9">
            <a:extLst>
              <a:ext uri="{FF2B5EF4-FFF2-40B4-BE49-F238E27FC236}">
                <a16:creationId xmlns:a16="http://schemas.microsoft.com/office/drawing/2014/main" id="{3EE17ECC-A9C9-444F-91D4-A6EC410A9A32}"/>
              </a:ext>
            </a:extLst>
          </p:cNvPr>
          <p:cNvGrpSpPr/>
          <p:nvPr/>
        </p:nvGrpSpPr>
        <p:grpSpPr>
          <a:xfrm>
            <a:off x="10415881" y="462902"/>
            <a:ext cx="909177" cy="849411"/>
            <a:chOff x="6095854" y="3293452"/>
            <a:chExt cx="1404000" cy="1404000"/>
          </a:xfrm>
        </p:grpSpPr>
        <p:sp>
          <p:nvSpPr>
            <p:cNvPr id="8" name="Ovale 7">
              <a:extLst>
                <a:ext uri="{FF2B5EF4-FFF2-40B4-BE49-F238E27FC236}">
                  <a16:creationId xmlns:a16="http://schemas.microsoft.com/office/drawing/2014/main" id="{6142AC0B-129C-CB4D-AA70-A4E73BCA22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17854" y="3815452"/>
              <a:ext cx="360000" cy="360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9" name="Anello 8">
              <a:extLst>
                <a:ext uri="{FF2B5EF4-FFF2-40B4-BE49-F238E27FC236}">
                  <a16:creationId xmlns:a16="http://schemas.microsoft.com/office/drawing/2014/main" id="{FA040D03-FA6D-804F-92C9-28695DE80B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95854" y="3293452"/>
              <a:ext cx="1404000" cy="1404000"/>
            </a:xfrm>
            <a:prstGeom prst="donut">
              <a:avLst>
                <a:gd name="adj" fmla="val 1704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3760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119" y="999067"/>
            <a:ext cx="10415881" cy="5858933"/>
          </a:xfrm>
          <a:prstGeom prst="rect">
            <a:avLst/>
          </a:prstGeom>
        </p:spPr>
      </p:pic>
      <p:sp>
        <p:nvSpPr>
          <p:cNvPr id="6" name="Segnaposto contenuto 5"/>
          <p:cNvSpPr>
            <a:spLocks noGrp="1"/>
          </p:cNvSpPr>
          <p:nvPr>
            <p:ph idx="1"/>
          </p:nvPr>
        </p:nvSpPr>
        <p:spPr>
          <a:xfrm>
            <a:off x="461682" y="322014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it-IT" dirty="0"/>
              <a:t>2. Trattamento di ogni singolo punto (area </a:t>
            </a:r>
            <a:r>
              <a:rPr lang="it-IT" dirty="0" err="1"/>
              <a:t>dermatomerica</a:t>
            </a:r>
            <a:r>
              <a:rPr lang="it-IT" dirty="0"/>
              <a:t>)</a:t>
            </a:r>
          </a:p>
          <a:p>
            <a:pPr marL="0" indent="0">
              <a:buNone/>
            </a:pPr>
            <a:endParaRPr lang="it-IT" dirty="0"/>
          </a:p>
          <a:p>
            <a:r>
              <a:rPr lang="it-IT" dirty="0"/>
              <a:t> Scelta frequenza variabile: </a:t>
            </a:r>
            <a:r>
              <a:rPr lang="it-IT" dirty="0" err="1"/>
              <a:t>sweep</a:t>
            </a:r>
            <a:r>
              <a:rPr lang="it-IT" dirty="0"/>
              <a:t> 20’’ triangolare </a:t>
            </a:r>
          </a:p>
          <a:p>
            <a:r>
              <a:rPr lang="it-IT" dirty="0"/>
              <a:t> Point </a:t>
            </a:r>
            <a:r>
              <a:rPr lang="it-IT" dirty="0" err="1"/>
              <a:t>Stim</a:t>
            </a:r>
            <a:r>
              <a:rPr lang="it-IT" dirty="0"/>
              <a:t> (Stimolazione delle aree attive)</a:t>
            </a:r>
          </a:p>
          <a:p>
            <a:r>
              <a:rPr lang="it-IT" dirty="0"/>
              <a:t>Controllo numerico impedenza</a:t>
            </a:r>
          </a:p>
          <a:p>
            <a:r>
              <a:rPr lang="it-IT" dirty="0"/>
              <a:t>2/3 </a:t>
            </a:r>
            <a:r>
              <a:rPr lang="it-IT" dirty="0" err="1"/>
              <a:t>sweep</a:t>
            </a:r>
            <a:r>
              <a:rPr lang="it-IT" dirty="0"/>
              <a:t>  (2 minuti circa)</a:t>
            </a:r>
          </a:p>
          <a:p>
            <a:endParaRPr lang="it-IT" dirty="0"/>
          </a:p>
        </p:txBody>
      </p:sp>
      <p:sp>
        <p:nvSpPr>
          <p:cNvPr id="7" name="Titolo 4">
            <a:extLst>
              <a:ext uri="{FF2B5EF4-FFF2-40B4-BE49-F238E27FC236}">
                <a16:creationId xmlns:a16="http://schemas.microsoft.com/office/drawing/2014/main" id="{3A847355-D3AA-8A4F-B395-BA9B7BDA12D6}"/>
              </a:ext>
            </a:extLst>
          </p:cNvPr>
          <p:cNvSpPr txBox="1">
            <a:spLocks/>
          </p:cNvSpPr>
          <p:nvPr/>
        </p:nvSpPr>
        <p:spPr>
          <a:xfrm>
            <a:off x="133864" y="18255"/>
            <a:ext cx="120581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/>
              <a:t>METODICA DI TRATTAMENTO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692BD263-5FF7-0047-8479-2282EC58DDCD}"/>
              </a:ext>
            </a:extLst>
          </p:cNvPr>
          <p:cNvSpPr/>
          <p:nvPr/>
        </p:nvSpPr>
        <p:spPr>
          <a:xfrm>
            <a:off x="720327" y="1462191"/>
            <a:ext cx="79728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600" dirty="0"/>
              <a:t>NEUROMODULAZIONE DERMATOMERICA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BAF9110-02C9-C24A-992D-7BECDD73EC2D}"/>
              </a:ext>
            </a:extLst>
          </p:cNvPr>
          <p:cNvSpPr txBox="1"/>
          <p:nvPr/>
        </p:nvSpPr>
        <p:spPr>
          <a:xfrm>
            <a:off x="133864" y="2267211"/>
            <a:ext cx="12058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dirty="0"/>
              <a:t>Point </a:t>
            </a:r>
            <a:r>
              <a:rPr lang="it-IT" sz="3600" dirty="0" err="1"/>
              <a:t>Stim</a:t>
            </a:r>
            <a:endParaRPr lang="it-IT" sz="3600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5CAB4001-6C5D-ED4C-A4AA-EB9D105937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9717" y="4047571"/>
            <a:ext cx="1501154" cy="973162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6698E9DE-6A79-3145-BA4F-EBCAAC8E5F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3309" y="4047571"/>
            <a:ext cx="1778993" cy="97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603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119" y="999067"/>
            <a:ext cx="10415881" cy="5858933"/>
          </a:xfrm>
          <a:prstGeom prst="rect">
            <a:avLst/>
          </a:prstGeom>
        </p:spPr>
      </p:pic>
      <p:sp>
        <p:nvSpPr>
          <p:cNvPr id="6" name="Segnaposto contenuto 5"/>
          <p:cNvSpPr>
            <a:spLocks noGrp="1"/>
          </p:cNvSpPr>
          <p:nvPr>
            <p:ph idx="1"/>
          </p:nvPr>
        </p:nvSpPr>
        <p:spPr>
          <a:xfrm>
            <a:off x="838200" y="3220140"/>
            <a:ext cx="10515600" cy="3073084"/>
          </a:xfrm>
        </p:spPr>
        <p:txBody>
          <a:bodyPr/>
          <a:lstStyle/>
          <a:p>
            <a:pPr marL="0" indent="0">
              <a:buNone/>
            </a:pPr>
            <a:r>
              <a:rPr lang="it-IT" dirty="0"/>
              <a:t>3. Trattamento area disfunzionale (area algica)</a:t>
            </a:r>
          </a:p>
          <a:p>
            <a:r>
              <a:rPr lang="it-IT" dirty="0"/>
              <a:t>    Target </a:t>
            </a:r>
            <a:r>
              <a:rPr lang="it-IT" dirty="0" err="1"/>
              <a:t>Dynamic</a:t>
            </a:r>
            <a:r>
              <a:rPr lang="it-IT" dirty="0"/>
              <a:t> </a:t>
            </a:r>
            <a:r>
              <a:rPr lang="it-IT" dirty="0" err="1"/>
              <a:t>Stim</a:t>
            </a:r>
            <a:r>
              <a:rPr lang="it-IT" dirty="0"/>
              <a:t> (Stimolazione zona del dolore e/o della disfunzione)</a:t>
            </a:r>
          </a:p>
          <a:p>
            <a:r>
              <a:rPr lang="it-IT" dirty="0"/>
              <a:t>    Scelta dello </a:t>
            </a:r>
            <a:r>
              <a:rPr lang="it-IT" dirty="0" err="1"/>
              <a:t>sweep</a:t>
            </a:r>
            <a:r>
              <a:rPr lang="it-IT" dirty="0"/>
              <a:t> (5’’ triangolare)</a:t>
            </a:r>
          </a:p>
          <a:p>
            <a:r>
              <a:rPr lang="it-IT" dirty="0"/>
              <a:t>    5/10 Minuti lavoro in attiva</a:t>
            </a:r>
          </a:p>
          <a:p>
            <a:r>
              <a:rPr lang="it-IT" dirty="0"/>
              <a:t>    5/10 minuti sulla zona dolente</a:t>
            </a:r>
          </a:p>
          <a:p>
            <a:endParaRPr lang="it-IT" dirty="0"/>
          </a:p>
          <a:p>
            <a:endParaRPr lang="it-IT" dirty="0"/>
          </a:p>
        </p:txBody>
      </p:sp>
      <p:sp>
        <p:nvSpPr>
          <p:cNvPr id="7" name="Titolo 4">
            <a:extLst>
              <a:ext uri="{FF2B5EF4-FFF2-40B4-BE49-F238E27FC236}">
                <a16:creationId xmlns:a16="http://schemas.microsoft.com/office/drawing/2014/main" id="{3A94082C-F3B8-874C-8C10-2466C13D7BC1}"/>
              </a:ext>
            </a:extLst>
          </p:cNvPr>
          <p:cNvSpPr txBox="1">
            <a:spLocks/>
          </p:cNvSpPr>
          <p:nvPr/>
        </p:nvSpPr>
        <p:spPr>
          <a:xfrm>
            <a:off x="133864" y="18255"/>
            <a:ext cx="120581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/>
              <a:t>METODICA DI TRATTAMENTO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98011E93-D57D-C24C-B366-195694C68097}"/>
              </a:ext>
            </a:extLst>
          </p:cNvPr>
          <p:cNvSpPr/>
          <p:nvPr/>
        </p:nvSpPr>
        <p:spPr>
          <a:xfrm>
            <a:off x="720327" y="1462191"/>
            <a:ext cx="79728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600" dirty="0"/>
              <a:t>NEUROMODULAZIONE DERMATOMERICA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C828F7C-1F14-5943-9ACD-67B4C2E0F9E8}"/>
              </a:ext>
            </a:extLst>
          </p:cNvPr>
          <p:cNvSpPr txBox="1"/>
          <p:nvPr/>
        </p:nvSpPr>
        <p:spPr>
          <a:xfrm>
            <a:off x="133864" y="2267211"/>
            <a:ext cx="12058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dirty="0"/>
              <a:t>Target </a:t>
            </a:r>
            <a:r>
              <a:rPr lang="it-IT" sz="3600" dirty="0" err="1"/>
              <a:t>Dynamic</a:t>
            </a:r>
            <a:r>
              <a:rPr lang="it-IT" sz="3600" dirty="0"/>
              <a:t> </a:t>
            </a:r>
            <a:r>
              <a:rPr lang="it-IT" sz="3600" dirty="0" err="1"/>
              <a:t>Stim</a:t>
            </a:r>
            <a:endParaRPr lang="it-IT" sz="3600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76847D9D-D914-624E-AB0B-3C73A1818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5900" y="4347311"/>
            <a:ext cx="1877852" cy="1014418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70F86F47-8F50-AE4F-9A91-756DEADC3F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1852" y="4384547"/>
            <a:ext cx="1501154" cy="97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771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119" y="999067"/>
            <a:ext cx="10415881" cy="5858933"/>
          </a:xfrm>
          <a:prstGeom prst="rect">
            <a:avLst/>
          </a:prstGeom>
        </p:spPr>
      </p:pic>
      <p:pic>
        <p:nvPicPr>
          <p:cNvPr id="7" name="Picture 2" descr="Struttura fascicolo nervoso - Osteopata&amp;amp;OsteopatiaOsteopata&amp;amp;Osteopatia">
            <a:extLst>
              <a:ext uri="{FF2B5EF4-FFF2-40B4-BE49-F238E27FC236}">
                <a16:creationId xmlns:a16="http://schemas.microsoft.com/office/drawing/2014/main" id="{5249CECC-201E-6048-BB33-F795532D2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31" y="1729455"/>
            <a:ext cx="5473469" cy="412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FE58E2A7-9D7F-FA47-95F3-76195EDFC4BC}"/>
              </a:ext>
            </a:extLst>
          </p:cNvPr>
          <p:cNvSpPr txBox="1"/>
          <p:nvPr/>
        </p:nvSpPr>
        <p:spPr>
          <a:xfrm>
            <a:off x="5693439" y="2959037"/>
            <a:ext cx="4978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/>
              <a:t>Azione diretta: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/>
              <a:t>Fibre A (alfa- beta – gamma – delta)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/>
              <a:t>Fibre 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 err="1"/>
              <a:t>Vasa</a:t>
            </a:r>
            <a:r>
              <a:rPr lang="it-IT" sz="2400" dirty="0"/>
              <a:t> </a:t>
            </a:r>
            <a:r>
              <a:rPr lang="it-IT" sz="2400" dirty="0" err="1"/>
              <a:t>nervorum</a:t>
            </a:r>
            <a:endParaRPr lang="it-IT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/>
              <a:t>Membrane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5215EDB5-C616-9548-80DC-3E84E005335E}"/>
              </a:ext>
            </a:extLst>
          </p:cNvPr>
          <p:cNvSpPr/>
          <p:nvPr/>
        </p:nvSpPr>
        <p:spPr>
          <a:xfrm>
            <a:off x="0" y="1"/>
            <a:ext cx="1219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400" dirty="0"/>
              <a:t>NEUROMODULAZIONE NERVO- DIRETTA</a:t>
            </a:r>
          </a:p>
        </p:txBody>
      </p:sp>
      <p:pic>
        <p:nvPicPr>
          <p:cNvPr id="5" name="Immagine 18">
            <a:extLst>
              <a:ext uri="{FF2B5EF4-FFF2-40B4-BE49-F238E27FC236}">
                <a16:creationId xmlns:a16="http://schemas.microsoft.com/office/drawing/2014/main" id="{CD959D15-422D-A038-BA1D-86CB17AA82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7862" y="570347"/>
            <a:ext cx="4560276" cy="2200383"/>
          </a:xfrm>
          <a:prstGeom prst="rect">
            <a:avLst/>
          </a:prstGeom>
        </p:spPr>
      </p:pic>
      <p:sp>
        <p:nvSpPr>
          <p:cNvPr id="8" name="Freccia a destra 7">
            <a:extLst>
              <a:ext uri="{FF2B5EF4-FFF2-40B4-BE49-F238E27FC236}">
                <a16:creationId xmlns:a16="http://schemas.microsoft.com/office/drawing/2014/main" id="{025FC4C2-C316-4A3B-02E4-F6CF60F91095}"/>
              </a:ext>
            </a:extLst>
          </p:cNvPr>
          <p:cNvSpPr/>
          <p:nvPr/>
        </p:nvSpPr>
        <p:spPr>
          <a:xfrm>
            <a:off x="9017000" y="1582614"/>
            <a:ext cx="605692" cy="29307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24181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1238</Words>
  <Application>Microsoft Office PowerPoint</Application>
  <PresentationFormat>Widescreen</PresentationFormat>
  <Paragraphs>207</Paragraphs>
  <Slides>25</Slides>
  <Notes>11</Notes>
  <HiddenSlides>0</HiddenSlides>
  <MMClips>2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25</vt:i4>
      </vt:variant>
    </vt:vector>
  </HeadingPairs>
  <TitlesOfParts>
    <vt:vector size="31" baseType="lpstr">
      <vt:lpstr>Aptos</vt:lpstr>
      <vt:lpstr>Aptos Display</vt:lpstr>
      <vt:lpstr>Arial</vt:lpstr>
      <vt:lpstr>Symbol</vt:lpstr>
      <vt:lpstr>Wingdings</vt:lpstr>
      <vt:lpstr>Tema di Office</vt:lpstr>
      <vt:lpstr>Presentazione standard di PowerPoint</vt:lpstr>
      <vt:lpstr>PRINCIPI FISICI CORRENTE NEUROMODULAZIONE</vt:lpstr>
      <vt:lpstr>APPLICAZIONE NEUROMODULAZIONE</vt:lpstr>
      <vt:lpstr>Presentazione standard di PowerPoint</vt:lpstr>
      <vt:lpstr>Parte Pratica</vt:lpstr>
      <vt:lpstr>METODICA DI TRATTAMENTO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  </vt:lpstr>
      <vt:lpstr>Presentazione standard di PowerPoint</vt:lpstr>
      <vt:lpstr>EDD </vt:lpstr>
      <vt:lpstr>CASO CLINICO:</vt:lpstr>
      <vt:lpstr>TRATTAMENTO RIABILITATIVO:</vt:lpstr>
      <vt:lpstr>TRATTAMENTO RIABILITATIVO:</vt:lpstr>
      <vt:lpstr>TRATTAMENTO RIABILITATIVO</vt:lpstr>
      <vt:lpstr>Presentazione standard di PowerPoint</vt:lpstr>
      <vt:lpstr>Presentazione standard di PowerPoint</vt:lpstr>
      <vt:lpstr>Presentazione standard di PowerPoint</vt:lpstr>
      <vt:lpstr>TAKE HOME MESSAGGE</vt:lpstr>
      <vt:lpstr>Presentazione standard di PowerPoint</vt:lpstr>
      <vt:lpstr>INIBIZIONE MUSCOLARE ARTROGENICA</vt:lpstr>
      <vt:lpstr>NEUROMODULAZIONE INTERATTIVA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marta montori</dc:creator>
  <cp:lastModifiedBy>videorent vr</cp:lastModifiedBy>
  <cp:revision>9</cp:revision>
  <dcterms:created xsi:type="dcterms:W3CDTF">2024-04-21T13:48:07Z</dcterms:created>
  <dcterms:modified xsi:type="dcterms:W3CDTF">2024-05-22T09:06:06Z</dcterms:modified>
</cp:coreProperties>
</file>